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  <p:sldMasterId id="2147483759" r:id="rId5"/>
  </p:sldMasterIdLst>
  <p:notesMasterIdLst>
    <p:notesMasterId r:id="rId18"/>
  </p:notesMasterIdLst>
  <p:sldIdLst>
    <p:sldId id="2370" r:id="rId6"/>
    <p:sldId id="2216" r:id="rId7"/>
    <p:sldId id="2142" r:id="rId8"/>
    <p:sldId id="2465" r:id="rId9"/>
    <p:sldId id="2462" r:id="rId10"/>
    <p:sldId id="2464" r:id="rId11"/>
    <p:sldId id="2466" r:id="rId12"/>
    <p:sldId id="2467" r:id="rId13"/>
    <p:sldId id="2463" r:id="rId14"/>
    <p:sldId id="2469" r:id="rId15"/>
    <p:sldId id="2468" r:id="rId16"/>
    <p:sldId id="2470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9D8FBE2-A557-DA47-B27A-12C239DA2260}">
          <p14:sldIdLst>
            <p14:sldId id="2370"/>
            <p14:sldId id="2216"/>
          </p14:sldIdLst>
        </p14:section>
        <p14:section name="Day-1 Internet Connectivity" id="{5AEC291C-6E89-3B4C-86E7-5CFB55E39A0F}">
          <p14:sldIdLst>
            <p14:sldId id="2142"/>
            <p14:sldId id="2465"/>
            <p14:sldId id="2462"/>
            <p14:sldId id="2464"/>
            <p14:sldId id="2466"/>
            <p14:sldId id="2467"/>
            <p14:sldId id="2463"/>
            <p14:sldId id="2469"/>
            <p14:sldId id="2468"/>
            <p14:sldId id="2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Ng" initials="EN" lastIdx="1" clrIdx="0">
    <p:extLst>
      <p:ext uri="{19B8F6BF-5375-455C-9EA6-DF929625EA0E}">
        <p15:presenceInfo xmlns:p15="http://schemas.microsoft.com/office/powerpoint/2012/main" userId="S-1-5-21-1482476501-2000478354-682003330-40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E0C"/>
    <a:srgbClr val="FF2600"/>
    <a:srgbClr val="FF9300"/>
    <a:srgbClr val="EEF1E7"/>
    <a:srgbClr val="DBE3CC"/>
    <a:srgbClr val="15B390"/>
    <a:srgbClr val="A6D5FF"/>
    <a:srgbClr val="000000"/>
    <a:srgbClr val="88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6327"/>
  </p:normalViewPr>
  <p:slideViewPr>
    <p:cSldViewPr snapToGrid="0" snapToObjects="1">
      <p:cViewPr varScale="1">
        <p:scale>
          <a:sx n="159" d="100"/>
          <a:sy n="159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B3-DC38-4C68-99D0-6B898E48D9B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B998-40B1-4B98-8BB4-DD46ED31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B998-40B1-4B98-8BB4-DD46ED311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0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771F6C-58FB-4F62-8ADF-9C1EB7C2CB78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15A7EC-00A5-4ED8-8F5E-26841CAB28B1}"/>
                </a:ext>
              </a:extLst>
            </p:cNvPr>
            <p:cNvSpPr/>
            <p:nvPr userDrawn="1"/>
          </p:nvSpPr>
          <p:spPr>
            <a:xfrm>
              <a:off x="0" y="0"/>
              <a:ext cx="9144000" cy="13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3D593-E358-4331-82AE-46D0287B98B6}"/>
                </a:ext>
              </a:extLst>
            </p:cNvPr>
            <p:cNvSpPr/>
            <p:nvPr userDrawn="1"/>
          </p:nvSpPr>
          <p:spPr>
            <a:xfrm>
              <a:off x="395654" y="4396153"/>
              <a:ext cx="838243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11E5CE-4A7E-457C-BCCB-1984CAEE8EFF}"/>
                </a:ext>
              </a:extLst>
            </p:cNvPr>
            <p:cNvSpPr/>
            <p:nvPr userDrawn="1"/>
          </p:nvSpPr>
          <p:spPr>
            <a:xfrm>
              <a:off x="1529860" y="0"/>
              <a:ext cx="4118771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567" y="489600"/>
            <a:ext cx="3821581" cy="4183200"/>
          </a:xfrm>
        </p:spPr>
        <p:txBody>
          <a:bodyPr anchor="ctr" anchorCtr="0"/>
          <a:lstStyle>
            <a:lvl1pPr>
              <a:defRPr sz="36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34036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A2065-925F-4744-8B00-E25CC9685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4411"/>
            <a:ext cx="9144000" cy="239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A5419-3C84-46B6-A237-AB8825F2D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330"/>
            <a:ext cx="9144000" cy="220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9A93F-B1F6-45F0-8E44-A0889CA7491E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B162D9-8E87-40C0-9E58-09E539F13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D0974C-C710-421B-A86C-29CA6DA25FB2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9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fidential_Need to Kno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325" y="4936068"/>
            <a:ext cx="2572808" cy="143827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0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0C819-8573-473E-84FA-D5CD09CF3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8550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5D99D-F06B-4417-8FF3-9782A706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84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DAB49-BE7F-4463-B504-DFDB1D6A1853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207B4E-EDD0-4DE1-8D78-8298A1C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A0664-D2FB-4343-9A16-AD786525FCF7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9550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1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28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0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1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576877"/>
            <a:ext cx="8426703" cy="1543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11124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14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857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ADB6-AE98-4A19-B4B6-1D5B037A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2708-DF23-442B-93C5-947F15567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22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EE85B-F64E-41DC-87C2-A4DD6092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884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0C55D-0F99-429E-A70A-DFB8F7B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A337-4D49-46CB-8189-CA7F18F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30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77" y="645747"/>
            <a:ext cx="8229601" cy="3693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7" y="1642687"/>
            <a:ext cx="8229601" cy="3051807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defRPr sz="2000" baseline="0">
                <a:solidFill>
                  <a:schemeClr val="accent2"/>
                </a:solidFill>
              </a:defRPr>
            </a:lvl1pPr>
            <a:lvl2pPr marL="557178" indent="-21429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5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73" indent="-171440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5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30501" y="1072589"/>
            <a:ext cx="8229719" cy="37028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79" indent="0">
              <a:buNone/>
              <a:defRPr sz="2125">
                <a:solidFill>
                  <a:schemeClr val="tx1"/>
                </a:solidFill>
              </a:defRPr>
            </a:lvl2pPr>
            <a:lvl3pPr marL="685757" indent="0">
              <a:buNone/>
              <a:defRPr sz="1500">
                <a:solidFill>
                  <a:schemeClr val="tx1"/>
                </a:solidFill>
              </a:defRPr>
            </a:lvl3pPr>
            <a:lvl4pPr marL="1028633" indent="0">
              <a:buNone/>
              <a:defRPr sz="1438">
                <a:solidFill>
                  <a:schemeClr val="tx1"/>
                </a:solidFill>
              </a:defRPr>
            </a:lvl4pPr>
            <a:lvl5pPr marL="1371511" indent="0">
              <a:buNone/>
              <a:defRPr sz="143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2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6047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428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4232" y="1"/>
            <a:ext cx="8220693" cy="942974"/>
          </a:xfrm>
          <a:prstGeom prst="rect">
            <a:avLst/>
          </a:prstGeom>
        </p:spPr>
        <p:txBody>
          <a:bodyPr lIns="54864" tIns="0" rIns="0" bIns="0" anchor="b" anchorCtr="0"/>
          <a:lstStyle>
            <a:lvl1pPr>
              <a:defRPr sz="2700" baseline="0">
                <a:solidFill>
                  <a:srgbClr val="445E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795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2_Title Sub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383094" y="1576877"/>
            <a:ext cx="8426703" cy="154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382588" y="1138238"/>
            <a:ext cx="8383587" cy="34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976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253196"/>
            <a:ext cx="82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9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88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2690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8843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A82682-0649-449C-BDDB-F31441B5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963544"/>
            <a:ext cx="8340764" cy="384383"/>
          </a:xfrm>
        </p:spPr>
        <p:txBody>
          <a:bodyPr>
            <a:normAutofit/>
          </a:bodyPr>
          <a:lstStyle>
            <a:lvl1pPr marL="0" indent="0">
              <a:buNone/>
              <a:defRPr lang="en-US" sz="170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lass">
  <p:cSld name="1_Title Glas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" y="0"/>
            <a:ext cx="91422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160" y="4582402"/>
            <a:ext cx="1666657" cy="23458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body" idx="2"/>
          </p:nvPr>
        </p:nvSpPr>
        <p:spPr>
          <a:xfrm>
            <a:off x="2280492" y="2423609"/>
            <a:ext cx="4869455" cy="3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5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4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842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green">
  <p:cSld name="Blank w/gree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8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6CB3E-F6D9-463D-AF4D-B9177FD79F74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7DF11A-A262-4E7A-9092-190A768D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48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659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2024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75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89" r:id="rId2"/>
    <p:sldLayoutId id="2147483708" r:id="rId3"/>
    <p:sldLayoutId id="2147483709" r:id="rId4"/>
    <p:sldLayoutId id="2147483741" r:id="rId5"/>
    <p:sldLayoutId id="2147483746" r:id="rId6"/>
    <p:sldLayoutId id="2147483692" r:id="rId7"/>
    <p:sldLayoutId id="2147483747" r:id="rId8"/>
    <p:sldLayoutId id="2147483751" r:id="rId9"/>
    <p:sldLayoutId id="2147483755" r:id="rId10"/>
    <p:sldLayoutId id="2147483712" r:id="rId11"/>
    <p:sldLayoutId id="214748379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 userDrawn="1">
          <p15:clr>
            <a:srgbClr val="F26B43"/>
          </p15:clr>
        </p15:guide>
        <p15:guide id="3" pos="4344" userDrawn="1">
          <p15:clr>
            <a:srgbClr val="F26B43"/>
          </p15:clr>
        </p15:guide>
        <p15:guide id="4" orient="horz" pos="3107" userDrawn="1">
          <p15:clr>
            <a:srgbClr val="F26B43"/>
          </p15:clr>
        </p15:guide>
        <p15:guide id="5" pos="2885" userDrawn="1">
          <p15:clr>
            <a:srgbClr val="F26B43"/>
          </p15:clr>
        </p15:guide>
        <p15:guide id="6" orient="horz" pos="16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MSIPCMContentMarking" descr="{&quot;HashCode&quot;:817091896,&quot;Placement&quot;:&quot;Footer&quot;}">
            <a:extLst>
              <a:ext uri="{FF2B5EF4-FFF2-40B4-BE49-F238E27FC236}">
                <a16:creationId xmlns:a16="http://schemas.microsoft.com/office/drawing/2014/main" id="{42D26A69-99AE-4B91-AB84-823A524A3A9C}"/>
              </a:ext>
            </a:extLst>
          </p:cNvPr>
          <p:cNvSpPr txBox="1"/>
          <p:nvPr userDrawn="1"/>
        </p:nvSpPr>
        <p:spPr>
          <a:xfrm>
            <a:off x="3984292" y="4932427"/>
            <a:ext cx="1175415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132539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>
          <p15:clr>
            <a:srgbClr val="F26B43"/>
          </p15:clr>
        </p15:guide>
        <p15:guide id="3" pos="4344">
          <p15:clr>
            <a:srgbClr val="F26B43"/>
          </p15:clr>
        </p15:guide>
        <p15:guide id="4" orient="horz" pos="3107">
          <p15:clr>
            <a:srgbClr val="F26B43"/>
          </p15:clr>
        </p15:guide>
        <p15:guide id="5" pos="2885">
          <p15:clr>
            <a:srgbClr val="F26B43"/>
          </p15:clr>
        </p15:guide>
        <p15:guide id="6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5minutejun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5662-700B-4BE5-9A4C-FDF59C348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673769"/>
            <a:ext cx="4869455" cy="1698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/>
              <a:t>Juniper </a:t>
            </a:r>
            <a:r>
              <a:rPr lang="en-US" cap="none" dirty="0" err="1"/>
              <a:t>Apstra</a:t>
            </a:r>
            <a:r>
              <a:rPr lang="en-US" cap="none" dirty="0"/>
              <a:t> 4.2.1</a:t>
            </a:r>
            <a:br>
              <a:rPr lang="en-US" cap="none" dirty="0"/>
            </a:br>
            <a:r>
              <a:rPr lang="en-US" cap="none" dirty="0"/>
              <a:t>EVE-NG Virtual Lab Demo</a:t>
            </a:r>
            <a:br>
              <a:rPr lang="en-US" cap="none" dirty="0"/>
            </a:br>
            <a:r>
              <a:rPr lang="en-US" sz="1500" i="1" cap="none" dirty="0"/>
              <a:t>Video series companion guide</a:t>
            </a:r>
            <a:br>
              <a:rPr lang="en-US" sz="1500" i="1" cap="none" dirty="0"/>
            </a:br>
            <a:br>
              <a:rPr lang="en-US" sz="1500" i="1" cap="none" dirty="0"/>
            </a:br>
            <a:r>
              <a:rPr lang="en-US" sz="1500" b="1" dirty="0">
                <a:highlight>
                  <a:srgbClr val="808080"/>
                </a:highlight>
              </a:rPr>
              <a:t>Video 10: Day-1 </a:t>
            </a:r>
            <a:r>
              <a:rPr lang="en-US" sz="1500" b="1">
                <a:highlight>
                  <a:srgbClr val="808080"/>
                </a:highlight>
              </a:rPr>
              <a:t>Internet Connectivity</a:t>
            </a:r>
            <a:endParaRPr lang="en-US" cap="none" dirty="0">
              <a:highlight>
                <a:srgbClr val="808080"/>
              </a:highlight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4927F54-728A-5F4C-A7D3-C585E1AF3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571750"/>
            <a:ext cx="4869455" cy="1787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Colin Doyle, Sr. CE AMER</a:t>
            </a:r>
          </a:p>
          <a:p>
            <a:pPr>
              <a:lnSpc>
                <a:spcPct val="100000"/>
              </a:lnSpc>
            </a:pPr>
            <a:r>
              <a:rPr lang="en-US" i="1" dirty="0"/>
              <a:t>See the complete video walkthrough on YouTube at: </a:t>
            </a:r>
            <a:r>
              <a:rPr lang="en-US" i="1" dirty="0">
                <a:hlinkClick r:id="rId3"/>
              </a:rPr>
              <a:t>https://www.youtube.com/@5minutejunos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i="1" dirty="0"/>
              <a:t>Ask questions at the Juniper Elevate Community using the hashtag #5minutejunos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A826F-ACDA-1117-FB83-98F80B4F35D9}"/>
              </a:ext>
            </a:extLst>
          </p:cNvPr>
          <p:cNvSpPr txBox="1"/>
          <p:nvPr/>
        </p:nvSpPr>
        <p:spPr>
          <a:xfrm>
            <a:off x="1961619" y="4633301"/>
            <a:ext cx="284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Adapted from v4.0.0 documentation originally compiled by: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Raymond Lam, SSE APAC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Tony Chan, SSE APAC</a:t>
            </a:r>
          </a:p>
        </p:txBody>
      </p:sp>
    </p:spTree>
    <p:extLst>
      <p:ext uri="{BB962C8B-B14F-4D97-AF65-F5344CB8AC3E}">
        <p14:creationId xmlns:p14="http://schemas.microsoft.com/office/powerpoint/2010/main" val="40621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8"/>
    </mc:Choice>
    <mc:Fallback xmlns="">
      <p:transition spd="slow" advTm="155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Configure P2P OSPF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10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25B859-D5D8-677B-6B7E-DFD229B3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50501"/>
          </a:xfrm>
        </p:spPr>
        <p:txBody>
          <a:bodyPr/>
          <a:lstStyle/>
          <a:p>
            <a:pPr marL="176213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b="1" dirty="0" err="1"/>
              <a:t>WAN_Sim</a:t>
            </a:r>
            <a:endParaRPr lang="en-US" sz="1000" b="1" dirty="0"/>
          </a:p>
          <a:p>
            <a:pPr marL="520701" lvl="1">
              <a:lnSpc>
                <a:spcPct val="100000"/>
              </a:lnSpc>
              <a:spcBef>
                <a:spcPts val="300"/>
              </a:spcBef>
            </a:pPr>
            <a:r>
              <a:rPr lang="en-US" sz="1000" b="1" i="1" dirty="0"/>
              <a:t>If you are using DHCP for your WAN IP and default gateway:</a:t>
            </a:r>
          </a:p>
          <a:p>
            <a:pPr marL="862013" lvl="2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policy-options policy-statement OSPF_EXPORT term default from protocol access-internal route-filter 0.0.0.0/0 exact</a:t>
            </a:r>
          </a:p>
          <a:p>
            <a:pPr marL="520701" lvl="1">
              <a:lnSpc>
                <a:spcPct val="100000"/>
              </a:lnSpc>
              <a:spcBef>
                <a:spcPts val="300"/>
              </a:spcBef>
            </a:pPr>
            <a:r>
              <a:rPr lang="en-US" sz="1000" b="1" i="1" dirty="0"/>
              <a:t>If you are using a static IP for your WAN connection:</a:t>
            </a:r>
          </a:p>
          <a:p>
            <a:pPr marL="862013" lvl="2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routing-options static route 0/0 next-hop &lt;g/w address&gt;</a:t>
            </a:r>
          </a:p>
          <a:p>
            <a:pPr marL="862013" lvl="2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policy-options policy-statement OSPF_EXPORT term default from protocol static route-filter 0.0.0.0/0 exact</a:t>
            </a:r>
            <a:endParaRPr lang="en-US" sz="1300" i="1" dirty="0"/>
          </a:p>
          <a:p>
            <a:pPr marL="520701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policy-options policy-statement OSPF_EXPORT term default then accept</a:t>
            </a:r>
          </a:p>
          <a:p>
            <a:pPr marL="520701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policy-options policy-statement OSPF_EXPORT term </a:t>
            </a:r>
            <a:r>
              <a:rPr lang="en-US" sz="1000" i="1" dirty="0" err="1"/>
              <a:t>default_action</a:t>
            </a:r>
            <a:r>
              <a:rPr lang="en-US" sz="1000" i="1" dirty="0"/>
              <a:t> then accept</a:t>
            </a:r>
          </a:p>
          <a:p>
            <a:pPr marL="520701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wildcard range set protocols </a:t>
            </a:r>
            <a:r>
              <a:rPr lang="en-US" sz="1000" i="1" dirty="0" err="1"/>
              <a:t>ospf</a:t>
            </a:r>
            <a:r>
              <a:rPr lang="en-US" sz="1000" i="1" dirty="0"/>
              <a:t> area 0 interface ge-0/0/[0-1].0 interface-type p2p</a:t>
            </a:r>
          </a:p>
          <a:p>
            <a:pPr marL="520701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protocols </a:t>
            </a:r>
            <a:r>
              <a:rPr lang="en-US" sz="1000" i="1" dirty="0" err="1"/>
              <a:t>ospf</a:t>
            </a:r>
            <a:r>
              <a:rPr lang="en-US" sz="1000" i="1" dirty="0"/>
              <a:t> area 0 interface ge-0/0/2.0 passive</a:t>
            </a:r>
          </a:p>
          <a:p>
            <a:pPr marL="520701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protocols </a:t>
            </a:r>
            <a:r>
              <a:rPr lang="en-US" sz="1000" i="1" dirty="0" err="1"/>
              <a:t>ospf</a:t>
            </a:r>
            <a:r>
              <a:rPr lang="en-US" sz="1000" i="1" dirty="0"/>
              <a:t> export OSPF_EXPORT</a:t>
            </a:r>
          </a:p>
          <a:p>
            <a:pPr marL="520701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commit and-quit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8F815-C1B1-C979-AC5D-FD41A802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7578"/>
            <a:ext cx="2922996" cy="3596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5CA2A0-848D-242B-2617-32C338E5EFB3}"/>
              </a:ext>
            </a:extLst>
          </p:cNvPr>
          <p:cNvSpPr txBox="1"/>
          <p:nvPr/>
        </p:nvSpPr>
        <p:spPr>
          <a:xfrm>
            <a:off x="7527262" y="1266092"/>
            <a:ext cx="1435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Since I’m using DHCP for my  WAN interface IP and to program my default gateway, my export policy references “access-internal” as the protocol.</a:t>
            </a:r>
          </a:p>
        </p:txBody>
      </p:sp>
    </p:spTree>
    <p:extLst>
      <p:ext uri="{BB962C8B-B14F-4D97-AF65-F5344CB8AC3E}">
        <p14:creationId xmlns:p14="http://schemas.microsoft.com/office/powerpoint/2010/main" val="386314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Verify Internet Connectivity</a:t>
            </a:r>
            <a:br>
              <a:rPr lang="en-US" sz="2400" cap="none" dirty="0"/>
            </a:br>
            <a:r>
              <a:rPr lang="en-US" sz="1600" cap="none" dirty="0"/>
              <a:t>Default Route from </a:t>
            </a:r>
            <a:r>
              <a:rPr lang="en-US" sz="1600" cap="none" dirty="0" err="1"/>
              <a:t>WAN_Sim</a:t>
            </a:r>
            <a:r>
              <a:rPr lang="en-US" sz="1600" cap="none" dirty="0"/>
              <a:t> to Server </a:t>
            </a:r>
            <a:r>
              <a:rPr lang="en-US" sz="1600" cap="none" dirty="0" err="1"/>
              <a:t>Leafs</a:t>
            </a:r>
            <a:endParaRPr lang="en-US" sz="16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AB727A-C88B-2405-90CC-A429F9FB893A}"/>
              </a:ext>
            </a:extLst>
          </p:cNvPr>
          <p:cNvSpPr txBox="1">
            <a:spLocks/>
          </p:cNvSpPr>
          <p:nvPr/>
        </p:nvSpPr>
        <p:spPr>
          <a:xfrm>
            <a:off x="371226" y="1136193"/>
            <a:ext cx="3539767" cy="431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3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800" b="1" dirty="0" err="1"/>
              <a:t>WAN_Sim</a:t>
            </a:r>
            <a:r>
              <a:rPr lang="en-US" sz="800" dirty="0"/>
              <a:t>: </a:t>
            </a:r>
            <a:r>
              <a:rPr lang="en-US" sz="800" i="1" dirty="0"/>
              <a:t>show route 0/0 exact</a:t>
            </a:r>
            <a:br>
              <a:rPr lang="en-US" sz="800" dirty="0"/>
            </a:br>
            <a:r>
              <a:rPr lang="en-US" sz="800" dirty="0"/>
              <a:t>&gt; check next-hop and interface. source will vary depending on whether you are using DHCP (Access-Internal) or Static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endParaRPr lang="en-US" sz="1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E672CB-70BE-A889-748B-9E58C36C2DE5}"/>
              </a:ext>
            </a:extLst>
          </p:cNvPr>
          <p:cNvSpPr txBox="1">
            <a:spLocks/>
          </p:cNvSpPr>
          <p:nvPr/>
        </p:nvSpPr>
        <p:spPr>
          <a:xfrm>
            <a:off x="371225" y="2319925"/>
            <a:ext cx="3539767" cy="43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3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800" b="1" dirty="0" err="1"/>
              <a:t>WAN_Sim</a:t>
            </a:r>
            <a:r>
              <a:rPr lang="en-US" sz="800" dirty="0"/>
              <a:t>: </a:t>
            </a:r>
            <a:r>
              <a:rPr lang="en-US" sz="800" i="1" dirty="0"/>
              <a:t>show route protocol OSPF</a:t>
            </a:r>
            <a:br>
              <a:rPr lang="en-US" sz="800" dirty="0"/>
            </a:br>
            <a:r>
              <a:rPr lang="en-US" sz="800" dirty="0"/>
              <a:t>&gt; verify you are only seeing virtual-network subnets (you can disregard the multicast group you see – that’s always there)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9C6632-CC5F-282F-45A6-BA4448D49F81}"/>
              </a:ext>
            </a:extLst>
          </p:cNvPr>
          <p:cNvSpPr txBox="1">
            <a:spLocks/>
          </p:cNvSpPr>
          <p:nvPr/>
        </p:nvSpPr>
        <p:spPr>
          <a:xfrm>
            <a:off x="371225" y="3826000"/>
            <a:ext cx="3539767" cy="43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3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800" b="1" dirty="0" err="1"/>
              <a:t>ext-rtr’s</a:t>
            </a:r>
            <a:r>
              <a:rPr lang="en-US" sz="800" dirty="0"/>
              <a:t>: </a:t>
            </a:r>
            <a:r>
              <a:rPr lang="en-US" sz="800" i="1" dirty="0"/>
              <a:t>show route 0/0 exact</a:t>
            </a:r>
            <a:br>
              <a:rPr lang="en-US" sz="800" dirty="0"/>
            </a:br>
            <a:r>
              <a:rPr lang="en-US" sz="800" dirty="0"/>
              <a:t>&gt; verify next-hop is </a:t>
            </a:r>
            <a:r>
              <a:rPr lang="en-US" sz="800" dirty="0" err="1"/>
              <a:t>WAN_Sim</a:t>
            </a:r>
            <a:r>
              <a:rPr lang="en-US" sz="800" dirty="0"/>
              <a:t> and route is learned from OSPF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79AD46-3C07-F751-B3D6-F4F9551A6385}"/>
              </a:ext>
            </a:extLst>
          </p:cNvPr>
          <p:cNvSpPr txBox="1">
            <a:spLocks/>
          </p:cNvSpPr>
          <p:nvPr/>
        </p:nvSpPr>
        <p:spPr>
          <a:xfrm>
            <a:off x="4222743" y="1136193"/>
            <a:ext cx="3539767" cy="431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3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800" b="1" dirty="0" err="1"/>
              <a:t>ext-rtr’s</a:t>
            </a:r>
            <a:r>
              <a:rPr lang="en-US" sz="800" dirty="0"/>
              <a:t>: s</a:t>
            </a:r>
            <a:r>
              <a:rPr lang="en-US" sz="800" i="1" dirty="0"/>
              <a:t>how route advertising protocol </a:t>
            </a:r>
            <a:r>
              <a:rPr lang="en-US" sz="800" i="1" dirty="0" err="1"/>
              <a:t>bgp</a:t>
            </a:r>
            <a:r>
              <a:rPr lang="en-US" sz="800" i="1" dirty="0"/>
              <a:t> &lt;peering IP address of connected border </a:t>
            </a:r>
            <a:r>
              <a:rPr lang="en-US" sz="800" i="1" dirty="0" err="1"/>
              <a:t>leafs</a:t>
            </a:r>
            <a:r>
              <a:rPr lang="en-US" sz="800" i="1" dirty="0"/>
              <a:t>&gt;</a:t>
            </a:r>
            <a:br>
              <a:rPr lang="en-US" sz="800" dirty="0"/>
            </a:br>
            <a:r>
              <a:rPr lang="en-US" sz="800" dirty="0"/>
              <a:t>&gt; verify you are only advertising the default route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CC3898-67B0-E5C9-C614-76C21203FE60}"/>
              </a:ext>
            </a:extLst>
          </p:cNvPr>
          <p:cNvSpPr txBox="1">
            <a:spLocks/>
          </p:cNvSpPr>
          <p:nvPr/>
        </p:nvSpPr>
        <p:spPr>
          <a:xfrm>
            <a:off x="4222743" y="2260459"/>
            <a:ext cx="3539767" cy="284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3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800" b="1" dirty="0"/>
              <a:t>server </a:t>
            </a:r>
            <a:r>
              <a:rPr lang="en-US" sz="800" b="1" dirty="0" err="1"/>
              <a:t>leafs</a:t>
            </a:r>
            <a:r>
              <a:rPr lang="en-US" sz="800" dirty="0"/>
              <a:t>: </a:t>
            </a:r>
            <a:r>
              <a:rPr lang="en-US" sz="800" i="1" dirty="0"/>
              <a:t>show route table Tenant-1.inet.0 0/0 exact</a:t>
            </a:r>
            <a:br>
              <a:rPr lang="en-US" sz="800" dirty="0"/>
            </a:br>
            <a:r>
              <a:rPr lang="en-US" sz="800" dirty="0"/>
              <a:t>&gt; verify you see the default route – they should be visible 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endParaRPr lang="en-US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AF72A-C251-934B-2A73-E82DE0E7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96" y="1533146"/>
            <a:ext cx="3401961" cy="705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0E4FAF-0F12-303E-7E02-F37F61DF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6" y="2706932"/>
            <a:ext cx="2836894" cy="1036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ABB462-FC0E-08BD-644C-A42422301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7" y="4128408"/>
            <a:ext cx="3401962" cy="7041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BF7ABB-C85B-853A-F041-605B86A17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646" y="1557240"/>
            <a:ext cx="3401962" cy="5127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5DF606-4F18-F820-F329-C30D0CF36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067" y="2571750"/>
            <a:ext cx="3403541" cy="21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Verify Internet Connectivity from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12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25B859-D5D8-677B-6B7E-DFD229B3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000" dirty="0"/>
              <a:t>Log into your testing hosts and test using ping, a browser, DNS lookup, </a:t>
            </a:r>
            <a:r>
              <a:rPr lang="en-US" sz="1000" dirty="0" err="1"/>
              <a:t>etc</a:t>
            </a:r>
            <a:r>
              <a:rPr lang="en-US" sz="1000" dirty="0"/>
              <a:t>…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If you cannot reach the public Internet, troubleshoot from the host first, then move back towards the Internet Edge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Hosts</a:t>
            </a:r>
            <a:r>
              <a:rPr lang="en-US" sz="1000" dirty="0"/>
              <a:t>: verify IP addressing, next-hop gateway, and DNS settings (if testing using a browser or public host names)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Server </a:t>
            </a:r>
            <a:r>
              <a:rPr lang="en-US" sz="1000" b="1" dirty="0" err="1"/>
              <a:t>Leafs</a:t>
            </a:r>
            <a:r>
              <a:rPr lang="en-US" sz="1000" dirty="0"/>
              <a:t>: ensure the default route is in the Tenant-1 inet.0 table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Border </a:t>
            </a:r>
            <a:r>
              <a:rPr lang="en-US" sz="1000" b="1" dirty="0" err="1"/>
              <a:t>Leafs</a:t>
            </a:r>
            <a:r>
              <a:rPr lang="en-US" sz="1000" dirty="0"/>
              <a:t>: ensure your default route points to the directly-connected </a:t>
            </a:r>
            <a:r>
              <a:rPr lang="en-US" sz="1000" dirty="0" err="1"/>
              <a:t>ext-rtr</a:t>
            </a:r>
            <a:r>
              <a:rPr lang="en-US" sz="1000" dirty="0"/>
              <a:t> node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 err="1"/>
              <a:t>ext-rtr’s</a:t>
            </a:r>
            <a:r>
              <a:rPr lang="en-US" sz="1000" dirty="0"/>
              <a:t>: verify routes have valid next-hops both towards the Internet (default) and towards the hosts (virtual-networks)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 err="1"/>
              <a:t>WAN_Sim</a:t>
            </a:r>
            <a:r>
              <a:rPr lang="en-US" sz="1000" dirty="0"/>
              <a:t>: verify NAT is working and the default next-hop is valid/reachable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Use the eve-ng built-in packet capture to follow the data-path 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Remember that you need routes from the fabric to the Internet, and from the </a:t>
            </a:r>
            <a:r>
              <a:rPr lang="en-US" sz="1000" b="1" dirty="0" err="1"/>
              <a:t>WAN_Sim</a:t>
            </a:r>
            <a:r>
              <a:rPr lang="en-US" sz="1000" b="1" dirty="0"/>
              <a:t> </a:t>
            </a:r>
            <a:r>
              <a:rPr lang="en-US" sz="1000" dirty="0"/>
              <a:t>back to the host networks in the fabric.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44003-751E-41FF-6E7F-73205AC87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36124"/>
            <a:ext cx="3143250" cy="69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7B734-BE57-CB79-C877-B3A0EC3352E6}"/>
              </a:ext>
            </a:extLst>
          </p:cNvPr>
          <p:cNvSpPr txBox="1"/>
          <p:nvPr/>
        </p:nvSpPr>
        <p:spPr>
          <a:xfrm>
            <a:off x="4468763" y="1153787"/>
            <a:ext cx="2932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Test from </a:t>
            </a:r>
            <a:r>
              <a:rPr lang="en-US" sz="1000" b="1" dirty="0"/>
              <a:t>A-BMS-1</a:t>
            </a:r>
            <a:r>
              <a:rPr lang="en-US" sz="1000" dirty="0"/>
              <a:t> @ 192.168.101.11 on vn101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8E915-9B26-B944-A8B9-2EF7298F395B}"/>
              </a:ext>
            </a:extLst>
          </p:cNvPr>
          <p:cNvSpPr txBox="1"/>
          <p:nvPr/>
        </p:nvSpPr>
        <p:spPr>
          <a:xfrm>
            <a:off x="4468762" y="2319316"/>
            <a:ext cx="2929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Test from </a:t>
            </a:r>
            <a:r>
              <a:rPr lang="en-US" sz="1000" b="1" dirty="0"/>
              <a:t>B-BMS-2</a:t>
            </a:r>
            <a:r>
              <a:rPr lang="en-US" sz="1000" dirty="0"/>
              <a:t> @ 192.168.103.55 on vn103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F6E3A5-7528-ECC6-9FFF-C8DE50950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67" y="2565537"/>
            <a:ext cx="3158284" cy="1305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94DFF4-5917-48F1-CFC6-316B71FF60E5}"/>
              </a:ext>
            </a:extLst>
          </p:cNvPr>
          <p:cNvSpPr txBox="1"/>
          <p:nvPr/>
        </p:nvSpPr>
        <p:spPr>
          <a:xfrm>
            <a:off x="4556967" y="3947127"/>
            <a:ext cx="315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 was going to show an open browser, but my </a:t>
            </a:r>
            <a:r>
              <a:rPr lang="en-US" sz="800" i="1" dirty="0" err="1"/>
              <a:t>uMate</a:t>
            </a:r>
            <a:r>
              <a:rPr lang="en-US" sz="800" i="1" dirty="0"/>
              <a:t> image is old enough that the SSL ciphers are garbage and Firefox needs to be updated. The host is resolving hostnames and pulling updates, so we’re good!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9508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Agenda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ACD726-D9B7-0644-A9CB-06645702161B}"/>
              </a:ext>
            </a:extLst>
          </p:cNvPr>
          <p:cNvSpPr/>
          <p:nvPr/>
        </p:nvSpPr>
        <p:spPr>
          <a:xfrm>
            <a:off x="295599" y="1438197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0DD3A-697A-0D48-B3EA-6D664CED296F}"/>
              </a:ext>
            </a:extLst>
          </p:cNvPr>
          <p:cNvSpPr txBox="1"/>
          <p:nvPr/>
        </p:nvSpPr>
        <p:spPr>
          <a:xfrm>
            <a:off x="385121" y="1568083"/>
            <a:ext cx="2512226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Day-0 Fabric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Cloning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Onboarding Virtual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ASN Pool and IP Pools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Logical Devices and Interface Maps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Rack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Templates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Blueprints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A07812-E03A-D949-AA50-2E8FF644FD5E}"/>
              </a:ext>
            </a:extLst>
          </p:cNvPr>
          <p:cNvSpPr/>
          <p:nvPr/>
        </p:nvSpPr>
        <p:spPr>
          <a:xfrm>
            <a:off x="3635324" y="1438197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3089-BCDD-3445-B9AD-1AA3D4BE7F63}"/>
              </a:ext>
            </a:extLst>
          </p:cNvPr>
          <p:cNvSpPr txBox="1"/>
          <p:nvPr/>
        </p:nvSpPr>
        <p:spPr>
          <a:xfrm>
            <a:off x="3724847" y="1568083"/>
            <a:ext cx="2300630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Day-1 Service Provisioning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Routing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Virtual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Assign Virtual Network to Switchports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Add Server Links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Data Center Interconnect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DCI Addendum: Direct Peering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Core/WAN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Internet Connectivity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8ABDE3-7C15-C945-AB3B-1D5296237598}"/>
              </a:ext>
            </a:extLst>
          </p:cNvPr>
          <p:cNvSpPr/>
          <p:nvPr/>
        </p:nvSpPr>
        <p:spPr>
          <a:xfrm>
            <a:off x="295599" y="3170559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89489-6723-6741-B577-75621D7AB605}"/>
              </a:ext>
            </a:extLst>
          </p:cNvPr>
          <p:cNvSpPr txBox="1"/>
          <p:nvPr/>
        </p:nvSpPr>
        <p:spPr>
          <a:xfrm>
            <a:off x="385121" y="3300445"/>
            <a:ext cx="26501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Day-2 Operational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Incorrect Cable Patch  (RCA, LLDP Link Discovery, Time Voyager)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Config Deviation Checking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Apply custom config through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Configlet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View Telemetry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Hardware Replacement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6E0519-A675-0C4A-A171-63FB708B82F4}"/>
              </a:ext>
            </a:extLst>
          </p:cNvPr>
          <p:cNvSpPr/>
          <p:nvPr/>
        </p:nvSpPr>
        <p:spPr>
          <a:xfrm>
            <a:off x="3635324" y="3170559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E87DD-1AA9-3C48-9D7F-147DF0EC413F}"/>
              </a:ext>
            </a:extLst>
          </p:cNvPr>
          <p:cNvSpPr txBox="1"/>
          <p:nvPr/>
        </p:nvSpPr>
        <p:spPr>
          <a:xfrm>
            <a:off x="3724847" y="3300445"/>
            <a:ext cx="28017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Firewall Service Chaining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Cluster with Service Block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Type-5 Route (fabric integrated) with MNHA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VLAN Stitching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vEvo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Fabric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0F36424-A162-1859-8FC7-DDFC96776108}"/>
              </a:ext>
            </a:extLst>
          </p:cNvPr>
          <p:cNvSpPr/>
          <p:nvPr/>
        </p:nvSpPr>
        <p:spPr>
          <a:xfrm>
            <a:off x="1965430" y="1060555"/>
            <a:ext cx="2999293" cy="282313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Prepping your Lab</a:t>
            </a:r>
          </a:p>
        </p:txBody>
      </p:sp>
    </p:spTree>
    <p:extLst>
      <p:ext uri="{BB962C8B-B14F-4D97-AF65-F5344CB8AC3E}">
        <p14:creationId xmlns:p14="http://schemas.microsoft.com/office/powerpoint/2010/main" val="343324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2D69-91EE-4129-AC00-53D38324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118" y="473558"/>
            <a:ext cx="3802040" cy="502212"/>
          </a:xfrm>
        </p:spPr>
        <p:txBody>
          <a:bodyPr/>
          <a:lstStyle/>
          <a:p>
            <a:r>
              <a:rPr lang="en-US" sz="2400" cap="none"/>
              <a:t>Day-1 Service Provisioning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7F910-B5B3-9449-A844-00D003497BC2}"/>
              </a:ext>
            </a:extLst>
          </p:cNvPr>
          <p:cNvSpPr txBox="1"/>
          <p:nvPr/>
        </p:nvSpPr>
        <p:spPr>
          <a:xfrm>
            <a:off x="3100077" y="1202834"/>
            <a:ext cx="3070071" cy="227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Create Routing Zones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Create Virtual Networks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Assign Virtual Network to Switchports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Add Testing Hosts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Data Center Interconnect (OTT)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DCI Addendum – Direct Peering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Core Connectivity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Internet Connectivity</a:t>
            </a:r>
          </a:p>
        </p:txBody>
      </p:sp>
    </p:spTree>
    <p:extLst>
      <p:ext uri="{BB962C8B-B14F-4D97-AF65-F5344CB8AC3E}">
        <p14:creationId xmlns:p14="http://schemas.microsoft.com/office/powerpoint/2010/main" val="7499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393915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At this point, we have built our “Core” connectivity by peering our external routers directly with </a:t>
            </a:r>
            <a:r>
              <a:rPr lang="en-US" sz="1200" b="1" dirty="0"/>
              <a:t>Tenant-1</a:t>
            </a:r>
            <a:r>
              <a:rPr lang="en-US" sz="1200" dirty="0"/>
              <a:t> VRF on the fabric border routers in each DC and advertising a default route into that VRF.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Depending your requirements, you may opt to add additional non-fabric network nodes, hosts, and/or other virtual devices to your lab to develop and test fabric&lt;-&gt;core connectivity.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My lab is connected to an isolated lab network at my house that allows me to connect physical hardware, other running virtual labs, and provide Internet connectivity.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This section will detail </a:t>
            </a:r>
            <a:r>
              <a:rPr lang="en-US" sz="1200" i="1" dirty="0"/>
              <a:t>my setup</a:t>
            </a:r>
            <a:r>
              <a:rPr lang="en-US" sz="1200" dirty="0"/>
              <a:t>. As always, take from it what you need to meet your own requirements, or skip this section all together if you have what you need already.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4186DB-4FEE-C77C-5B40-564232B031A8}"/>
              </a:ext>
            </a:extLst>
          </p:cNvPr>
          <p:cNvSpPr txBox="1">
            <a:spLocks/>
          </p:cNvSpPr>
          <p:nvPr/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 dirty="0"/>
              <a:t>Connecting My Lab to the Internet - Overview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462204-A170-C173-4E73-DAF6EBF3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23" y="3356666"/>
            <a:ext cx="5185672" cy="13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8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Connecting My Lab to the Internet -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D25A20-8898-B8FF-193C-31D7BE015DC4}"/>
              </a:ext>
            </a:extLst>
          </p:cNvPr>
          <p:cNvSpPr txBox="1">
            <a:spLocks/>
          </p:cNvSpPr>
          <p:nvPr/>
        </p:nvSpPr>
        <p:spPr>
          <a:xfrm>
            <a:off x="371226" y="1193872"/>
            <a:ext cx="6639174" cy="347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3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i="1" dirty="0"/>
              <a:t>Bits and Pieces: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To simplify routing, the </a:t>
            </a:r>
            <a:r>
              <a:rPr lang="en-US" sz="1000" b="1" dirty="0" err="1"/>
              <a:t>WAN_Sim</a:t>
            </a:r>
            <a:r>
              <a:rPr lang="en-US" sz="1000" b="1" dirty="0"/>
              <a:t> </a:t>
            </a:r>
            <a:r>
              <a:rPr lang="en-US" sz="1000" dirty="0"/>
              <a:t>node is a </a:t>
            </a:r>
            <a:r>
              <a:rPr lang="en-US" sz="1000" dirty="0" err="1"/>
              <a:t>vSRX</a:t>
            </a:r>
            <a:r>
              <a:rPr lang="en-US" sz="1000" dirty="0"/>
              <a:t> and will be configured with </a:t>
            </a:r>
            <a:r>
              <a:rPr lang="en-US" sz="1000" dirty="0" err="1"/>
              <a:t>sNAT</a:t>
            </a:r>
            <a:endParaRPr lang="en-US" sz="1000" dirty="0"/>
          </a:p>
          <a:p>
            <a:pPr marL="515938" lvl="1">
              <a:lnSpc>
                <a:spcPct val="100000"/>
              </a:lnSpc>
              <a:spcBef>
                <a:spcPts val="600"/>
              </a:spcBef>
            </a:pPr>
            <a:r>
              <a:rPr lang="en-US" sz="1000" dirty="0"/>
              <a:t>The </a:t>
            </a:r>
            <a:r>
              <a:rPr lang="en-US" sz="1000" b="1" dirty="0" err="1"/>
              <a:t>WAN_Sim</a:t>
            </a:r>
            <a:r>
              <a:rPr lang="en-US" sz="1000" b="1" dirty="0"/>
              <a:t> </a:t>
            </a:r>
            <a:r>
              <a:rPr lang="en-US" sz="1000" dirty="0"/>
              <a:t>ge-0/0/2 interface will be assigned a static IP via DHCP by my WAN firewall gateway</a:t>
            </a:r>
          </a:p>
          <a:p>
            <a:pPr marL="515938" lvl="1">
              <a:lnSpc>
                <a:spcPct val="100000"/>
              </a:lnSpc>
              <a:spcBef>
                <a:spcPts val="600"/>
              </a:spcBef>
            </a:pPr>
            <a:r>
              <a:rPr lang="en-US" sz="1000" dirty="0"/>
              <a:t>I’ll configure a default route on the </a:t>
            </a:r>
            <a:r>
              <a:rPr lang="en-US" sz="1000" b="1" dirty="0" err="1"/>
              <a:t>WAN_Sim</a:t>
            </a:r>
            <a:r>
              <a:rPr lang="en-US" sz="1000" b="1" dirty="0"/>
              <a:t> </a:t>
            </a:r>
            <a:r>
              <a:rPr lang="en-US" sz="1000" dirty="0"/>
              <a:t>node to my WAN firewall gateway</a:t>
            </a:r>
          </a:p>
          <a:p>
            <a:pPr marL="515938" lvl="1">
              <a:lnSpc>
                <a:spcPct val="100000"/>
              </a:lnSpc>
              <a:spcBef>
                <a:spcPts val="600"/>
              </a:spcBef>
            </a:pPr>
            <a:r>
              <a:rPr lang="en-US" sz="1000" dirty="0"/>
              <a:t>There’s an upside and a downside to doing </a:t>
            </a:r>
            <a:r>
              <a:rPr lang="en-US" sz="1000" dirty="0" err="1"/>
              <a:t>sNAT</a:t>
            </a:r>
            <a:r>
              <a:rPr lang="en-US" sz="1000" dirty="0"/>
              <a:t> this way:</a:t>
            </a:r>
          </a:p>
          <a:p>
            <a:pPr marL="857250" lvl="2">
              <a:lnSpc>
                <a:spcPct val="100000"/>
              </a:lnSpc>
              <a:spcBef>
                <a:spcPts val="600"/>
              </a:spcBef>
            </a:pPr>
            <a:r>
              <a:rPr lang="en-US" sz="1000" dirty="0"/>
              <a:t>Upside – The </a:t>
            </a:r>
            <a:r>
              <a:rPr lang="en-US" sz="1000" b="1" dirty="0" err="1"/>
              <a:t>WAN_Sim</a:t>
            </a:r>
            <a:r>
              <a:rPr lang="en-US" sz="1000" b="1" dirty="0"/>
              <a:t> </a:t>
            </a:r>
            <a:r>
              <a:rPr lang="en-US" sz="1000" dirty="0"/>
              <a:t>node is being assigned an IP address from an address pool that is already configured for routing and connectivity to the public Internet. </a:t>
            </a:r>
            <a:r>
              <a:rPr lang="en-US" sz="1000" dirty="0" err="1"/>
              <a:t>sNAT</a:t>
            </a:r>
            <a:r>
              <a:rPr lang="en-US" sz="1000" dirty="0"/>
              <a:t> allows me to enable routing for hosts in the lab without any additional configuration on my Internet firewall.</a:t>
            </a:r>
          </a:p>
          <a:p>
            <a:pPr marL="857250" lvl="2">
              <a:lnSpc>
                <a:spcPct val="100000"/>
              </a:lnSpc>
              <a:spcBef>
                <a:spcPts val="600"/>
              </a:spcBef>
            </a:pPr>
            <a:r>
              <a:rPr lang="en-US" sz="1000" dirty="0"/>
              <a:t>Downside – This </a:t>
            </a:r>
            <a:r>
              <a:rPr lang="en-US" sz="1000" i="1" dirty="0"/>
              <a:t>only</a:t>
            </a:r>
            <a:r>
              <a:rPr lang="en-US" sz="1000" dirty="0"/>
              <a:t> allows Internet connectivity from the lab – I cannot connect to anything inside the lab from outside the lab. That’s because we’re doing double-NAT, so my other networks don’t see the networks in the virtual lab, only the ge-0/0/2 interface on the </a:t>
            </a:r>
            <a:r>
              <a:rPr lang="en-US" sz="1000" b="1" dirty="0" err="1"/>
              <a:t>WAN_Sim</a:t>
            </a:r>
            <a:r>
              <a:rPr lang="en-US" sz="1000" b="1" dirty="0"/>
              <a:t> </a:t>
            </a:r>
            <a:r>
              <a:rPr lang="en-US" sz="1000" dirty="0"/>
              <a:t>node.</a:t>
            </a:r>
          </a:p>
          <a:p>
            <a:pPr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000" i="1" dirty="0"/>
              <a:t>To test from hosts outside your virtual lab, more configuration is required. Ditch NAT on the </a:t>
            </a:r>
            <a:r>
              <a:rPr lang="en-US" sz="1000" b="1" i="1" dirty="0" err="1"/>
              <a:t>WAN_Sim</a:t>
            </a:r>
            <a:r>
              <a:rPr lang="en-US" sz="1000" i="1" dirty="0"/>
              <a:t>, run an IGP between your non-fabric virtual and physical routers, configure your Internet firewall NAT and security policies for the lab networks, </a:t>
            </a:r>
            <a:r>
              <a:rPr lang="en-US" sz="1000" i="1" dirty="0" err="1"/>
              <a:t>etc</a:t>
            </a:r>
            <a:r>
              <a:rPr lang="en-US" sz="1000" i="1" dirty="0"/>
              <a:t>… Or use statics – whatever suits you.</a:t>
            </a:r>
          </a:p>
          <a:p>
            <a:pPr marL="171450" indent="-1666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To simplify security bits, all interfaces will be added to the default “trust” security-zone</a:t>
            </a:r>
          </a:p>
          <a:p>
            <a:pPr marL="171450" indent="-1666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For fun, P2P OSPF will be used to connect </a:t>
            </a:r>
            <a:r>
              <a:rPr lang="en-US" sz="1000" b="1" dirty="0"/>
              <a:t>ext-rtr1</a:t>
            </a:r>
            <a:r>
              <a:rPr lang="en-US" sz="1000" dirty="0"/>
              <a:t>/</a:t>
            </a:r>
            <a:r>
              <a:rPr lang="en-US" sz="1000" b="1" dirty="0"/>
              <a:t>ext-rtr2</a:t>
            </a:r>
            <a:r>
              <a:rPr lang="en-US" sz="1000" dirty="0"/>
              <a:t> to the </a:t>
            </a:r>
            <a:r>
              <a:rPr lang="en-US" sz="1000" b="1" dirty="0" err="1"/>
              <a:t>WAN_Sim</a:t>
            </a:r>
            <a:r>
              <a:rPr lang="en-US" sz="1000" dirty="0"/>
              <a:t> node</a:t>
            </a:r>
          </a:p>
          <a:p>
            <a:pPr marL="515938" lvl="1" indent="-166688">
              <a:lnSpc>
                <a:spcPct val="100000"/>
              </a:lnSpc>
              <a:spcBef>
                <a:spcPts val="600"/>
              </a:spcBef>
            </a:pPr>
            <a:r>
              <a:rPr lang="en-US" sz="1000" dirty="0"/>
              <a:t>I’ll detail the Import/Export policy updates required for this to work properly – that’s the fun part!</a:t>
            </a:r>
          </a:p>
        </p:txBody>
      </p:sp>
    </p:spTree>
    <p:extLst>
      <p:ext uri="{BB962C8B-B14F-4D97-AF65-F5344CB8AC3E}">
        <p14:creationId xmlns:p14="http://schemas.microsoft.com/office/powerpoint/2010/main" val="234671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Configure </a:t>
            </a:r>
            <a:r>
              <a:rPr lang="en-US" sz="2400" cap="none" dirty="0" err="1"/>
              <a:t>WAN_Sim</a:t>
            </a:r>
            <a:r>
              <a:rPr lang="en-US" sz="2400" cap="none" dirty="0"/>
              <a:t> Connectivity to Internet Gateway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6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25B859-D5D8-677B-6B7E-DFD229B3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064846"/>
            <a:ext cx="3539767" cy="3861371"/>
          </a:xfrm>
        </p:spPr>
        <p:txBody>
          <a:bodyPr/>
          <a:lstStyle/>
          <a:p>
            <a:pPr marL="171450" indent="-166688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Configure: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system root-authentication plain-text-password</a:t>
            </a:r>
            <a:br>
              <a:rPr lang="en-US" sz="1000" dirty="0"/>
            </a:br>
            <a:r>
              <a:rPr lang="en-US" sz="1000" dirty="0"/>
              <a:t>(</a:t>
            </a:r>
            <a:r>
              <a:rPr lang="en-US" sz="1000" i="1" dirty="0"/>
              <a:t>Juniper</a:t>
            </a:r>
            <a:r>
              <a:rPr lang="en-US" sz="1000" dirty="0"/>
              <a:t>)</a:t>
            </a:r>
            <a:endParaRPr lang="en-US" sz="1000" i="1" dirty="0"/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system host-name </a:t>
            </a:r>
            <a:r>
              <a:rPr lang="en-US" sz="1000" i="1" dirty="0" err="1"/>
              <a:t>WAN_Sim</a:t>
            </a:r>
            <a:endParaRPr lang="en-US" sz="1000" i="1" dirty="0"/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delete system services</a:t>
            </a:r>
            <a:endParaRPr lang="en-US" sz="800" i="1" dirty="0"/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wildcard range set security zones security-zone trust interfaces ge-0/0/[0-2].0</a:t>
            </a:r>
            <a:endParaRPr lang="en-US" sz="800" i="1" dirty="0"/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zones security-zone trust host-inbound-traffic protocols all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zones security-zone trust host-inbound-traffic system-services any-service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interfaces ge-0/0/0.0 family </a:t>
            </a:r>
            <a:r>
              <a:rPr lang="en-US" sz="1000" i="1" dirty="0" err="1"/>
              <a:t>inet</a:t>
            </a:r>
            <a:r>
              <a:rPr lang="en-US" sz="1000" i="1" dirty="0"/>
              <a:t> address 10.100.200.1/31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interfaces ge-0/0/1.0 family </a:t>
            </a:r>
            <a:r>
              <a:rPr lang="en-US" sz="1000" i="1" dirty="0" err="1"/>
              <a:t>inet</a:t>
            </a:r>
            <a:r>
              <a:rPr lang="en-US" sz="1000" i="1" dirty="0"/>
              <a:t> address 10.100.201.1/31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interfaces ge-0/0/2.0 family </a:t>
            </a:r>
            <a:r>
              <a:rPr lang="en-US" sz="1000" i="1" dirty="0" err="1"/>
              <a:t>inet</a:t>
            </a:r>
            <a:r>
              <a:rPr lang="en-US" sz="1000" i="1" dirty="0"/>
              <a:t> </a:t>
            </a:r>
            <a:r>
              <a:rPr lang="en-US" sz="1000" i="1" dirty="0" err="1"/>
              <a:t>dhcp</a:t>
            </a:r>
            <a:endParaRPr lang="en-US" sz="1000" i="1" dirty="0"/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commit and-quit</a:t>
            </a:r>
          </a:p>
          <a:p>
            <a:pPr marL="176212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Verify address on ge-0/0/2 if using DHCP</a:t>
            </a:r>
          </a:p>
          <a:p>
            <a:pPr marL="520700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show interfaces terse ge-0/0/2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D0D80-4C23-23CC-BF50-15C6F562347D}"/>
              </a:ext>
            </a:extLst>
          </p:cNvPr>
          <p:cNvSpPr txBox="1"/>
          <p:nvPr/>
        </p:nvSpPr>
        <p:spPr>
          <a:xfrm>
            <a:off x="4414376" y="4357061"/>
            <a:ext cx="4136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</a:t>
            </a:r>
            <a:r>
              <a:rPr lang="en-US" sz="1000" i="1" dirty="0" err="1"/>
              <a:t>vSRX</a:t>
            </a:r>
            <a:r>
              <a:rPr lang="en-US" sz="1000" i="1" dirty="0"/>
              <a:t> can be moody about DHCP at times. If you aren’t getting a lease, reboot the node. If it continues to be a problem, just set a static and don’t forget to add a static default route as well.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B4938C-F663-C3B1-6613-0C157393C9FF}"/>
              </a:ext>
            </a:extLst>
          </p:cNvPr>
          <p:cNvGrpSpPr/>
          <p:nvPr/>
        </p:nvGrpSpPr>
        <p:grpSpPr>
          <a:xfrm>
            <a:off x="4181199" y="1036866"/>
            <a:ext cx="4446423" cy="3320195"/>
            <a:chOff x="400418" y="0"/>
            <a:chExt cx="5774240" cy="431169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6D7F57-F498-2CB0-04BB-CB6E0C8A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418" y="0"/>
              <a:ext cx="5774240" cy="35597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AA7B7CB-A8C3-4287-B897-84F291F5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418" y="3559777"/>
              <a:ext cx="5774240" cy="751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80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Configure </a:t>
            </a:r>
            <a:r>
              <a:rPr lang="en-US" sz="2400" cap="none" dirty="0" err="1"/>
              <a:t>WAN_Sim</a:t>
            </a:r>
            <a:r>
              <a:rPr lang="en-US" sz="2400" cap="none" dirty="0"/>
              <a:t> </a:t>
            </a:r>
            <a:r>
              <a:rPr lang="en-US" sz="2400" cap="none" dirty="0" err="1"/>
              <a:t>sNAT</a:t>
            </a:r>
            <a:endParaRPr lang="en-US" sz="24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25B859-D5D8-677B-6B7E-DFD229B3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089902"/>
            <a:ext cx="3539767" cy="3821311"/>
          </a:xfrm>
        </p:spPr>
        <p:txBody>
          <a:bodyPr/>
          <a:lstStyle/>
          <a:p>
            <a:pPr marL="171450" indent="-166688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Configure: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address-book global address vn101 192.168.101.0/24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address-book global address vn102 192.168.102.0/24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address-book global address vn103 192.168.103.0/24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wildcard range set security address-book global address-set Virtual-Networks address vn10[1-3]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</a:t>
            </a:r>
            <a:r>
              <a:rPr lang="en-US" sz="1000" i="1" dirty="0" err="1"/>
              <a:t>nat</a:t>
            </a:r>
            <a:r>
              <a:rPr lang="en-US" sz="1000" i="1" dirty="0"/>
              <a:t> source rule-set SNAT from interface [ ge-0/0/0.0 ge-0/0/1.0 ]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</a:t>
            </a:r>
            <a:r>
              <a:rPr lang="en-US" sz="1000" i="1" dirty="0" err="1"/>
              <a:t>nat</a:t>
            </a:r>
            <a:r>
              <a:rPr lang="en-US" sz="1000" i="1" dirty="0"/>
              <a:t> source rule-set SNAT to interface ge-0/0/2.0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</a:t>
            </a:r>
            <a:r>
              <a:rPr lang="en-US" sz="1000" i="1" dirty="0" err="1"/>
              <a:t>nat</a:t>
            </a:r>
            <a:r>
              <a:rPr lang="en-US" sz="1000" i="1" dirty="0"/>
              <a:t> source rule-set SNAT rule r1 match source-address-name Virtual-Networks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</a:t>
            </a:r>
            <a:r>
              <a:rPr lang="en-US" sz="1000" i="1" dirty="0" err="1"/>
              <a:t>nat</a:t>
            </a:r>
            <a:r>
              <a:rPr lang="en-US" sz="1000" i="1" dirty="0"/>
              <a:t> source rule-set SNAT rule r1 match destination-address 0/0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security </a:t>
            </a:r>
            <a:r>
              <a:rPr lang="en-US" sz="1000" i="1" dirty="0" err="1"/>
              <a:t>nat</a:t>
            </a:r>
            <a:r>
              <a:rPr lang="en-US" sz="1000" i="1" dirty="0"/>
              <a:t> source rule-set SNAT rule r1 then source-</a:t>
            </a:r>
            <a:r>
              <a:rPr lang="en-US" sz="1000" i="1" dirty="0" err="1"/>
              <a:t>nat</a:t>
            </a:r>
            <a:r>
              <a:rPr lang="en-US" sz="1000" i="1" dirty="0"/>
              <a:t> interface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commit and-quit</a:t>
            </a:r>
          </a:p>
          <a:p>
            <a:pPr marL="176212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Verify config (no translations at this point)</a:t>
            </a:r>
          </a:p>
          <a:p>
            <a:pPr marL="520700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show security </a:t>
            </a:r>
            <a:r>
              <a:rPr lang="en-US" sz="1000" i="1" dirty="0" err="1"/>
              <a:t>nat</a:t>
            </a:r>
            <a:r>
              <a:rPr lang="en-US" sz="1000" i="1" dirty="0"/>
              <a:t> source rule r1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ADD86-A088-95A9-33A9-E6E41AC1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37720"/>
            <a:ext cx="3492375" cy="37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0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Configure ext-rtr1 and ext-rtr2 Connectivity to </a:t>
            </a:r>
            <a:r>
              <a:rPr lang="en-US" sz="2400" cap="none" dirty="0" err="1"/>
              <a:t>WAN_Sim</a:t>
            </a:r>
            <a:endParaRPr lang="en-US" sz="24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8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25B859-D5D8-677B-6B7E-DFD229B3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089902"/>
            <a:ext cx="3539767" cy="3821311"/>
          </a:xfrm>
        </p:spPr>
        <p:txBody>
          <a:bodyPr/>
          <a:lstStyle/>
          <a:p>
            <a:pPr marL="171450" indent="-166688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Configure </a:t>
            </a:r>
            <a:r>
              <a:rPr lang="en-US" sz="1000" b="1" dirty="0"/>
              <a:t>ext-rtr1</a:t>
            </a:r>
            <a:r>
              <a:rPr lang="en-US" sz="1000" dirty="0"/>
              <a:t>: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interfaces ge-0/0/3.0 family </a:t>
            </a:r>
            <a:r>
              <a:rPr lang="en-US" sz="1000" i="1" dirty="0" err="1"/>
              <a:t>inet</a:t>
            </a:r>
            <a:r>
              <a:rPr lang="en-US" sz="1000" i="1" dirty="0"/>
              <a:t> address 10.100.200.0/31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commit and-quit</a:t>
            </a:r>
          </a:p>
          <a:p>
            <a:pPr marL="176212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Configure </a:t>
            </a:r>
            <a:r>
              <a:rPr lang="en-US" sz="1000" b="1" dirty="0"/>
              <a:t>ext-rtr2</a:t>
            </a:r>
            <a:r>
              <a:rPr lang="en-US" sz="1000" dirty="0"/>
              <a:t>:</a:t>
            </a:r>
          </a:p>
          <a:p>
            <a:pPr marL="520700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interfaces ge-0/0/3.0 family </a:t>
            </a:r>
            <a:r>
              <a:rPr lang="en-US" sz="1000" i="1" dirty="0" err="1"/>
              <a:t>inet</a:t>
            </a:r>
            <a:r>
              <a:rPr lang="en-US" sz="1000" i="1" dirty="0"/>
              <a:t> address 10.100.201.0/31</a:t>
            </a:r>
          </a:p>
          <a:p>
            <a:pPr marL="520700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commit and-quit</a:t>
            </a:r>
          </a:p>
          <a:p>
            <a:pPr marL="176212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Verify</a:t>
            </a:r>
          </a:p>
          <a:p>
            <a:pPr marL="520700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/>
              <a:t>Ping between everything</a:t>
            </a:r>
          </a:p>
          <a:p>
            <a:pPr marL="515938" lvl="1" indent="-166688">
              <a:lnSpc>
                <a:spcPct val="100000"/>
              </a:lnSpc>
              <a:spcBef>
                <a:spcPts val="300"/>
              </a:spcBef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2DF1A-2922-AB01-B9F8-6357FDE2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28" y="1289935"/>
            <a:ext cx="3205521" cy="790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85D48C-038F-EEC2-D2AA-CCBE6D35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128" y="2188545"/>
            <a:ext cx="3205521" cy="760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63204-5345-676F-4285-6A20044E8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128" y="3057253"/>
            <a:ext cx="3205521" cy="524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51F44-3334-294A-D4FC-E1A08AC23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128" y="3690260"/>
            <a:ext cx="3205521" cy="5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Configure P2P OSPF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9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25B859-D5D8-677B-6B7E-DFD229B3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b="1" dirty="0"/>
              <a:t>ext-rtr1</a:t>
            </a:r>
            <a:r>
              <a:rPr lang="en-US" sz="1000" dirty="0"/>
              <a:t> and </a:t>
            </a:r>
            <a:r>
              <a:rPr lang="en-US" sz="1000" b="1" dirty="0"/>
              <a:t>ext-rtr2</a:t>
            </a:r>
            <a:r>
              <a:rPr lang="en-US" sz="1000" dirty="0"/>
              <a:t> (config elements are identical)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delete routing-options static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delete policy-options policy-statement EXPORT_DEFAULT term default from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policy-options policy-statement EXPORT_DEFAULT term default from protocol </a:t>
            </a:r>
            <a:r>
              <a:rPr lang="en-US" sz="1000" i="1" dirty="0" err="1"/>
              <a:t>ospf</a:t>
            </a:r>
            <a:r>
              <a:rPr lang="en-US" sz="1000" i="1" dirty="0"/>
              <a:t> route-filter 0.0.0.0/0 exact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protocols </a:t>
            </a:r>
            <a:r>
              <a:rPr lang="en-US" sz="1000" i="1" dirty="0" err="1"/>
              <a:t>ospf</a:t>
            </a:r>
            <a:r>
              <a:rPr lang="en-US" sz="1000" i="1" dirty="0"/>
              <a:t> area 0 interface ge-0/0/3.0 interface-type p2p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wildcard range set policy-options prefix-list Virtual-Networks 192.168.10[1-3].0/24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policy-options policy-statement EXPORT_OSPF term Virtual-Networks from protocol </a:t>
            </a:r>
            <a:r>
              <a:rPr lang="en-US" sz="1000" i="1" dirty="0" err="1"/>
              <a:t>bgp</a:t>
            </a:r>
            <a:r>
              <a:rPr lang="en-US" sz="1000" i="1" dirty="0"/>
              <a:t> prefix-list Virtual-Networks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policy-options policy-statement EXPORT_OSPF term Virtual-Networks then accept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policy-options policy-statement EXPORT_OSPF term default-action then reject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set protocols </a:t>
            </a:r>
            <a:r>
              <a:rPr lang="en-US" sz="1000" i="1" dirty="0" err="1"/>
              <a:t>ospf</a:t>
            </a:r>
            <a:r>
              <a:rPr lang="en-US" sz="1000" i="1" dirty="0"/>
              <a:t> export EXPORT_OSPF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i="1" dirty="0"/>
              <a:t>commit and-quit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9A605-A57F-5910-DD4D-38B0FD74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21" y="1135946"/>
            <a:ext cx="4560185" cy="37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2203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2.xml><?xml version="1.0" encoding="utf-8"?>
<a:theme xmlns:a="http://schemas.openxmlformats.org/drawingml/2006/main" name="1_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de0cbe-e257-4bed-ab07-19dbe533ff76">
      <UserInfo>
        <DisplayName>Raymond Lam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4033CFA7BA4409FDA6A8E9FE1B3F0" ma:contentTypeVersion="10" ma:contentTypeDescription="Create a new document." ma:contentTypeScope="" ma:versionID="851ee2c1ad497a9a05bb60d4f3815648">
  <xsd:schema xmlns:xsd="http://www.w3.org/2001/XMLSchema" xmlns:xs="http://www.w3.org/2001/XMLSchema" xmlns:p="http://schemas.microsoft.com/office/2006/metadata/properties" xmlns:ns2="3bf7fbd9-0bf4-4111-80b7-639e87ccf239" xmlns:ns3="3ade0cbe-e257-4bed-ab07-19dbe533ff76" targetNamespace="http://schemas.microsoft.com/office/2006/metadata/properties" ma:root="true" ma:fieldsID="02522d7447d94fca9c890ac44f5f5ca1" ns2:_="" ns3:_="">
    <xsd:import namespace="3bf7fbd9-0bf4-4111-80b7-639e87ccf239"/>
    <xsd:import namespace="3ade0cbe-e257-4bed-ab07-19dbe533f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7fbd9-0bf4-4111-80b7-639e87ccf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e0cbe-e257-4bed-ab07-19dbe533f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5D860C-A19A-4D3C-8B21-86C4495D8D1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ade0cbe-e257-4bed-ab07-19dbe533ff76"/>
    <ds:schemaRef ds:uri="http://www.w3.org/XML/1998/namespace"/>
    <ds:schemaRef ds:uri="3bf7fbd9-0bf4-4111-80b7-639e87ccf239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1B5F20-485F-4FEB-AFEE-27F10B61B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7fbd9-0bf4-4111-80b7-639e87ccf239"/>
    <ds:schemaRef ds:uri="3ade0cbe-e257-4bed-ab07-19dbe533f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9182D3-1EA3-445E-ADDA-86456F4F47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2018_Base_ppt_template</Template>
  <TotalTime>72380</TotalTime>
  <Words>1583</Words>
  <Application>Microsoft Macintosh PowerPoint</Application>
  <PresentationFormat>On-screen Show (16:9)</PresentationFormat>
  <Paragraphs>157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Lato</vt:lpstr>
      <vt:lpstr>Lato Light</vt:lpstr>
      <vt:lpstr>Wingdings</vt:lpstr>
      <vt:lpstr>Juniper Gray - 2018</vt:lpstr>
      <vt:lpstr>1_Juniper Gray - 2018</vt:lpstr>
      <vt:lpstr>Juniper Apstra 4.2.1 EVE-NG Virtual Lab Demo Video series companion guide  Video 10: Day-1 Internet Connectivity</vt:lpstr>
      <vt:lpstr>PowerPoint Presentation</vt:lpstr>
      <vt:lpstr>Day-1 Service Provisioning</vt:lpstr>
      <vt:lpstr>PowerPoint Presentation</vt:lpstr>
      <vt:lpstr>Connecting My Lab to the Internet - Overview</vt:lpstr>
      <vt:lpstr>Configure WAN_Sim Connectivity to Internet Gateway</vt:lpstr>
      <vt:lpstr>Configure WAN_Sim sNAT</vt:lpstr>
      <vt:lpstr>Configure ext-rtr1 and ext-rtr2 Connectivity to WAN_Sim</vt:lpstr>
      <vt:lpstr>Configure P2P OSPF</vt:lpstr>
      <vt:lpstr>Configure P2P OSPF</vt:lpstr>
      <vt:lpstr>Verify Internet Connectivity Default Route from WAN_Sim to Server Leafs</vt:lpstr>
      <vt:lpstr>Verify Internet Connectivity from Hosts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Microsoft Office User</dc:creator>
  <cp:lastModifiedBy>Colin Doyle</cp:lastModifiedBy>
  <cp:revision>21</cp:revision>
  <dcterms:created xsi:type="dcterms:W3CDTF">2018-05-14T21:35:17Z</dcterms:created>
  <dcterms:modified xsi:type="dcterms:W3CDTF">2024-01-26T00:55:40Z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42bb4497-e628-4331-88ca-cd18a3936af7</vt:lpwstr>
  </property>
  <property fmtid="{D5CDD505-2E9C-101B-9397-08002B2CF9AE}" pid="3" name="MSIP_Label_0633b888-ae0d-4341-a75f-06e04137d755_Enabled">
    <vt:lpwstr>True</vt:lpwstr>
  </property>
  <property fmtid="{D5CDD505-2E9C-101B-9397-08002B2CF9AE}" pid="4" name="MSIP_Label_0633b888-ae0d-4341-a75f-06e04137d755_SiteId">
    <vt:lpwstr>bea78b3c-4cdb-4130-854a-1d193232e5f4</vt:lpwstr>
  </property>
  <property fmtid="{D5CDD505-2E9C-101B-9397-08002B2CF9AE}" pid="5" name="MSIP_Label_0633b888-ae0d-4341-a75f-06e04137d755_Owner">
    <vt:lpwstr>raylam@juniper.net</vt:lpwstr>
  </property>
  <property fmtid="{D5CDD505-2E9C-101B-9397-08002B2CF9AE}" pid="6" name="MSIP_Label_0633b888-ae0d-4341-a75f-06e04137d755_SetDate">
    <vt:lpwstr>2019-04-05T11:09:47.1468124Z</vt:lpwstr>
  </property>
  <property fmtid="{D5CDD505-2E9C-101B-9397-08002B2CF9AE}" pid="7" name="MSIP_Label_0633b888-ae0d-4341-a75f-06e04137d755_Name">
    <vt:lpwstr>Juniper Internal</vt:lpwstr>
  </property>
  <property fmtid="{D5CDD505-2E9C-101B-9397-08002B2CF9AE}" pid="8" name="MSIP_Label_0633b888-ae0d-4341-a75f-06e04137d755_Application">
    <vt:lpwstr>Microsoft Azure Information Protection</vt:lpwstr>
  </property>
  <property fmtid="{D5CDD505-2E9C-101B-9397-08002B2CF9AE}" pid="9" name="MSIP_Label_0633b888-ae0d-4341-a75f-06e04137d755_Extended_MSFT_Method">
    <vt:lpwstr>Automatic</vt:lpwstr>
  </property>
  <property fmtid="{D5CDD505-2E9C-101B-9397-08002B2CF9AE}" pid="10" name="Sensitivity">
    <vt:lpwstr>Juniper Internal</vt:lpwstr>
  </property>
  <property fmtid="{D5CDD505-2E9C-101B-9397-08002B2CF9AE}" pid="11" name="ContentTypeId">
    <vt:lpwstr>0x0101004604033CFA7BA4409FDA6A8E9FE1B3F0</vt:lpwstr>
  </property>
</Properties>
</file>