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8" r:id="rId4"/>
    <p:sldMasterId id="2147483759" r:id="rId5"/>
  </p:sldMasterIdLst>
  <p:notesMasterIdLst>
    <p:notesMasterId r:id="rId51"/>
  </p:notesMasterIdLst>
  <p:sldIdLst>
    <p:sldId id="2370" r:id="rId6"/>
    <p:sldId id="2216" r:id="rId7"/>
    <p:sldId id="2153" r:id="rId8"/>
    <p:sldId id="2154" r:id="rId9"/>
    <p:sldId id="2155" r:id="rId10"/>
    <p:sldId id="2472" r:id="rId11"/>
    <p:sldId id="2471" r:id="rId12"/>
    <p:sldId id="2473" r:id="rId13"/>
    <p:sldId id="2474" r:id="rId14"/>
    <p:sldId id="2475" r:id="rId15"/>
    <p:sldId id="2476" r:id="rId16"/>
    <p:sldId id="2477" r:id="rId17"/>
    <p:sldId id="2478" r:id="rId18"/>
    <p:sldId id="2479" r:id="rId19"/>
    <p:sldId id="2499" r:id="rId20"/>
    <p:sldId id="2500" r:id="rId21"/>
    <p:sldId id="2501" r:id="rId22"/>
    <p:sldId id="2502" r:id="rId23"/>
    <p:sldId id="2503" r:id="rId24"/>
    <p:sldId id="2504" r:id="rId25"/>
    <p:sldId id="2505" r:id="rId26"/>
    <p:sldId id="2163" r:id="rId27"/>
    <p:sldId id="2164" r:id="rId28"/>
    <p:sldId id="2165" r:id="rId29"/>
    <p:sldId id="2166" r:id="rId30"/>
    <p:sldId id="2168" r:id="rId31"/>
    <p:sldId id="2506" r:id="rId32"/>
    <p:sldId id="2507" r:id="rId33"/>
    <p:sldId id="2508" r:id="rId34"/>
    <p:sldId id="2509" r:id="rId35"/>
    <p:sldId id="2172" r:id="rId36"/>
    <p:sldId id="2173" r:id="rId37"/>
    <p:sldId id="2174" r:id="rId38"/>
    <p:sldId id="2175" r:id="rId39"/>
    <p:sldId id="2176" r:id="rId40"/>
    <p:sldId id="2177" r:id="rId41"/>
    <p:sldId id="2510" r:id="rId42"/>
    <p:sldId id="2513" r:id="rId43"/>
    <p:sldId id="2511" r:id="rId44"/>
    <p:sldId id="2514" r:id="rId45"/>
    <p:sldId id="2515" r:id="rId46"/>
    <p:sldId id="2516" r:id="rId47"/>
    <p:sldId id="2517" r:id="rId48"/>
    <p:sldId id="2518" r:id="rId49"/>
    <p:sldId id="1874" r:id="rId5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9D8FBE2-A557-DA47-B27A-12C239DA2260}">
          <p14:sldIdLst>
            <p14:sldId id="2370"/>
            <p14:sldId id="2216"/>
          </p14:sldIdLst>
        </p14:section>
        <p14:section name="Day-2 Operations" id="{096645E3-A060-944E-89AE-437F336991BC}">
          <p14:sldIdLst>
            <p14:sldId id="2153"/>
            <p14:sldId id="2154"/>
          </p14:sldIdLst>
        </p14:section>
        <p14:section name="Day-2 Operations - Incorrect Cable Patch" id="{73A45043-6AB1-3D43-B2D9-D187F303CA07}">
          <p14:sldIdLst>
            <p14:sldId id="2155"/>
            <p14:sldId id="2472"/>
            <p14:sldId id="2471"/>
            <p14:sldId id="2473"/>
            <p14:sldId id="2474"/>
            <p14:sldId id="2475"/>
            <p14:sldId id="2476"/>
            <p14:sldId id="2477"/>
            <p14:sldId id="2478"/>
            <p14:sldId id="2479"/>
            <p14:sldId id="2499"/>
            <p14:sldId id="2500"/>
            <p14:sldId id="2501"/>
            <p14:sldId id="2502"/>
            <p14:sldId id="2503"/>
            <p14:sldId id="2504"/>
            <p14:sldId id="2505"/>
          </p14:sldIdLst>
        </p14:section>
        <p14:section name="Day-2 Operations - Config Deviation Checking" id="{28264358-823A-C344-8819-F53F1A87BB09}">
          <p14:sldIdLst>
            <p14:sldId id="2163"/>
            <p14:sldId id="2164"/>
            <p14:sldId id="2165"/>
            <p14:sldId id="2166"/>
          </p14:sldIdLst>
        </p14:section>
        <p14:section name="Day-2 Operations - Custom Configlet" id="{D84559EE-63A0-6D4D-975E-1C7290336BA8}">
          <p14:sldIdLst>
            <p14:sldId id="2168"/>
            <p14:sldId id="2506"/>
            <p14:sldId id="2507"/>
            <p14:sldId id="2508"/>
            <p14:sldId id="2509"/>
          </p14:sldIdLst>
        </p14:section>
        <p14:section name="Day-2 Operations - Telemetry" id="{4748439D-2E52-404A-8683-8C5D0202D709}">
          <p14:sldIdLst>
            <p14:sldId id="2172"/>
            <p14:sldId id="2173"/>
            <p14:sldId id="2174"/>
            <p14:sldId id="2175"/>
            <p14:sldId id="2176"/>
            <p14:sldId id="2177"/>
          </p14:sldIdLst>
        </p14:section>
        <p14:section name="Day-2 Operations - Hardware Replacement" id="{ED34E425-5160-014F-8FC6-638330AA3050}">
          <p14:sldIdLst>
            <p14:sldId id="2510"/>
            <p14:sldId id="2513"/>
            <p14:sldId id="2511"/>
            <p14:sldId id="2514"/>
            <p14:sldId id="2515"/>
            <p14:sldId id="2516"/>
            <p14:sldId id="2517"/>
            <p14:sldId id="2518"/>
            <p14:sldId id="1874"/>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Ng" initials="EN" lastIdx="1" clrIdx="0">
    <p:extLst>
      <p:ext uri="{19B8F6BF-5375-455C-9EA6-DF929625EA0E}">
        <p15:presenceInfo xmlns:p15="http://schemas.microsoft.com/office/powerpoint/2012/main" userId="S-1-5-21-1482476501-2000478354-682003330-40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7E0C"/>
    <a:srgbClr val="FF2600"/>
    <a:srgbClr val="FF9300"/>
    <a:srgbClr val="EEF1E7"/>
    <a:srgbClr val="DBE3CC"/>
    <a:srgbClr val="15B390"/>
    <a:srgbClr val="A6D5FF"/>
    <a:srgbClr val="000000"/>
    <a:srgbClr val="888D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p:restoredTop sz="96352"/>
  </p:normalViewPr>
  <p:slideViewPr>
    <p:cSldViewPr snapToGrid="0" snapToObjects="1">
      <p:cViewPr varScale="1">
        <p:scale>
          <a:sx n="205" d="100"/>
          <a:sy n="205" d="100"/>
        </p:scale>
        <p:origin x="78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presProps" Target="pres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DB8B3-DC38-4C68-99D0-6B898E48D9B3}" type="datetimeFigureOut">
              <a:rPr lang="en-US" smtClean="0"/>
              <a:t>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45B998-40B1-4B98-8BB4-DD46ED311BAD}" type="slidenum">
              <a:rPr lang="en-US" smtClean="0"/>
              <a:t>‹#›</a:t>
            </a:fld>
            <a:endParaRPr lang="en-US"/>
          </a:p>
        </p:txBody>
      </p:sp>
    </p:spTree>
    <p:extLst>
      <p:ext uri="{BB962C8B-B14F-4D97-AF65-F5344CB8AC3E}">
        <p14:creationId xmlns:p14="http://schemas.microsoft.com/office/powerpoint/2010/main" val="330730955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45B998-40B1-4B98-8BB4-DD46ED311BAD}" type="slidenum">
              <a:rPr lang="en-US" smtClean="0"/>
              <a:t>1</a:t>
            </a:fld>
            <a:endParaRPr lang="en-US"/>
          </a:p>
        </p:txBody>
      </p:sp>
    </p:spTree>
    <p:extLst>
      <p:ext uri="{BB962C8B-B14F-4D97-AF65-F5344CB8AC3E}">
        <p14:creationId xmlns:p14="http://schemas.microsoft.com/office/powerpoint/2010/main" val="80645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45B998-40B1-4B98-8BB4-DD46ED311BAD}" type="slidenum">
              <a:rPr lang="en-US" smtClean="0"/>
              <a:t>31</a:t>
            </a:fld>
            <a:endParaRPr lang="en-US"/>
          </a:p>
        </p:txBody>
      </p:sp>
    </p:spTree>
    <p:extLst>
      <p:ext uri="{BB962C8B-B14F-4D97-AF65-F5344CB8AC3E}">
        <p14:creationId xmlns:p14="http://schemas.microsoft.com/office/powerpoint/2010/main" val="1000733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355059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tment 1">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grpSp>
        <p:nvGrpSpPr>
          <p:cNvPr id="2" name="Group 1">
            <a:extLst>
              <a:ext uri="{FF2B5EF4-FFF2-40B4-BE49-F238E27FC236}">
                <a16:creationId xmlns:a16="http://schemas.microsoft.com/office/drawing/2014/main" id="{96771F6C-58FB-4F62-8ADF-9C1EB7C2CB78}"/>
              </a:ext>
            </a:extLst>
          </p:cNvPr>
          <p:cNvGrpSpPr/>
          <p:nvPr userDrawn="1"/>
        </p:nvGrpSpPr>
        <p:grpSpPr>
          <a:xfrm>
            <a:off x="0" y="0"/>
            <a:ext cx="9144000" cy="5143500"/>
            <a:chOff x="0" y="0"/>
            <a:chExt cx="9144000" cy="514350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9144000" cy="132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E3D593-E358-4331-82AE-46D0287B98B6}"/>
                </a:ext>
              </a:extLst>
            </p:cNvPr>
            <p:cNvSpPr/>
            <p:nvPr userDrawn="1"/>
          </p:nvSpPr>
          <p:spPr>
            <a:xfrm>
              <a:off x="395654" y="4396153"/>
              <a:ext cx="8382430" cy="52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11E5CE-4A7E-457C-BCCB-1984CAEE8EFF}"/>
                </a:ext>
              </a:extLst>
            </p:cNvPr>
            <p:cNvSpPr/>
            <p:nvPr userDrawn="1"/>
          </p:nvSpPr>
          <p:spPr>
            <a:xfrm>
              <a:off x="1529860" y="0"/>
              <a:ext cx="4118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1679567" y="489600"/>
            <a:ext cx="3821581" cy="4183200"/>
          </a:xfrm>
        </p:spPr>
        <p:txBody>
          <a:bodyPr anchor="ctr" anchorCtr="0"/>
          <a:lstStyle>
            <a:lvl1pPr>
              <a:defRPr sz="3600"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a:t>Short bold statement or question</a:t>
            </a:r>
          </a:p>
        </p:txBody>
      </p:sp>
    </p:spTree>
    <p:extLst>
      <p:ext uri="{BB962C8B-B14F-4D97-AF65-F5344CB8AC3E}">
        <p14:creationId xmlns:p14="http://schemas.microsoft.com/office/powerpoint/2010/main" val="340365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Bars Content Fie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3A2065-925F-4744-8B00-E25CC9685D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904411"/>
            <a:ext cx="9144000" cy="239090"/>
          </a:xfrm>
          <a:prstGeom prst="rect">
            <a:avLst/>
          </a:prstGeom>
        </p:spPr>
      </p:pic>
      <p:pic>
        <p:nvPicPr>
          <p:cNvPr id="15" name="Picture 14">
            <a:extLst>
              <a:ext uri="{FF2B5EF4-FFF2-40B4-BE49-F238E27FC236}">
                <a16:creationId xmlns:a16="http://schemas.microsoft.com/office/drawing/2014/main" id="{476A5419-3C84-46B6-A237-AB8825F2DA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9330"/>
            <a:ext cx="9144000" cy="220096"/>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a:t>
            </a:fld>
            <a:endParaRPr lang="en-US"/>
          </a:p>
        </p:txBody>
      </p:sp>
      <p:sp>
        <p:nvSpPr>
          <p:cNvPr id="23" name="TextBox 22">
            <a:extLst>
              <a:ext uri="{FF2B5EF4-FFF2-40B4-BE49-F238E27FC236}">
                <a16:creationId xmlns:a16="http://schemas.microsoft.com/office/drawing/2014/main" id="{E8E9A93F-B1F6-45F0-8E44-A0889CA7491E}"/>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E0B162D9-8E87-40C0-9E58-09E539F13F9C}"/>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6" name="Straight Connector 15">
            <a:extLst>
              <a:ext uri="{FF2B5EF4-FFF2-40B4-BE49-F238E27FC236}">
                <a16:creationId xmlns:a16="http://schemas.microsoft.com/office/drawing/2014/main" id="{00D0974C-C710-421B-A86C-29CA6DA25FB2}"/>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1691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fidential_Need to Know_Titl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55085" y="3"/>
            <a:ext cx="8223250" cy="1015079"/>
          </a:xfrm>
          <a:prstGeom prst="rect">
            <a:avLst/>
          </a:prstGeom>
        </p:spPr>
        <p:txBody>
          <a:bodyPr wrap="square" lIns="57148" tIns="0" rIns="0" bIns="0" anchor="b" anchorCtr="0">
            <a:noAutofit/>
          </a:bodyPr>
          <a:lstStyle>
            <a:lvl1pPr>
              <a:lnSpc>
                <a:spcPct val="90000"/>
              </a:lnSpc>
              <a:spcBef>
                <a:spcPts val="250"/>
              </a:spcBef>
              <a:defRPr lang="en-US" sz="2800" b="0" spc="-38" baseline="0">
                <a:solidFill>
                  <a:schemeClr val="tx1"/>
                </a:solidFill>
                <a:ea typeface="+mn-ea"/>
              </a:defRPr>
            </a:lvl1pPr>
          </a:lstStyle>
          <a:p>
            <a:pPr marL="0" lvl="0" defTabSz="685586">
              <a:lnSpc>
                <a:spcPct val="80000"/>
              </a:lnSpc>
            </a:pPr>
            <a:r>
              <a:rPr lang="en-US"/>
              <a:t>CLICK TO EDIT MASTER TITLE STYLE</a:t>
            </a:r>
          </a:p>
        </p:txBody>
      </p:sp>
      <p:sp>
        <p:nvSpPr>
          <p:cNvPr id="15" name="Rectangle 14"/>
          <p:cNvSpPr/>
          <p:nvPr userDrawn="1"/>
        </p:nvSpPr>
        <p:spPr>
          <a:xfrm>
            <a:off x="0" y="4933950"/>
            <a:ext cx="7857067" cy="139700"/>
          </a:xfrm>
          <a:prstGeom prst="rect">
            <a:avLst/>
          </a:prstGeom>
          <a:solidFill>
            <a:srgbClr val="1E1E1E"/>
          </a:solidFill>
          <a:ln>
            <a:noFill/>
          </a:ln>
          <a:effectLst/>
        </p:spPr>
        <p:style>
          <a:lnRef idx="1">
            <a:schemeClr val="accent1"/>
          </a:lnRef>
          <a:fillRef idx="3">
            <a:schemeClr val="accent1"/>
          </a:fillRef>
          <a:effectRef idx="2">
            <a:schemeClr val="accent1"/>
          </a:effectRef>
          <a:fontRef idx="minor">
            <a:schemeClr val="lt1"/>
          </a:fontRef>
        </p:style>
        <p:txBody>
          <a:bodyPr lIns="182880" tIns="45713" rIns="91425" bIns="45713" rtlCol="0" anchor="ctr"/>
          <a:lstStyle/>
          <a:p>
            <a:pPr algn="l"/>
            <a:fld id="{5266C0E3-FCB2-4D10-9980-6DFC0D8FABCB}" type="slidenum">
              <a:rPr lang="en-US" sz="500" smtClean="0">
                <a:solidFill>
                  <a:srgbClr val="BFBFBF">
                    <a:alpha val="50000"/>
                  </a:srgbClr>
                </a:solidFill>
                <a:latin typeface="Arial"/>
                <a:cs typeface="Arial"/>
              </a:rPr>
              <a:pPr algn="l"/>
              <a:t>‹#›</a:t>
            </a:fld>
            <a:endParaRPr lang="en-US" sz="500">
              <a:latin typeface="Arial"/>
              <a:cs typeface="Arial"/>
            </a:endParaRPr>
          </a:p>
        </p:txBody>
      </p:sp>
      <p:sp>
        <p:nvSpPr>
          <p:cNvPr id="16" name="Rectangle 15"/>
          <p:cNvSpPr/>
          <p:nvPr userDrawn="1"/>
        </p:nvSpPr>
        <p:spPr>
          <a:xfrm>
            <a:off x="8695267" y="4933950"/>
            <a:ext cx="448732" cy="139700"/>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sp>
        <p:nvSpPr>
          <p:cNvPr id="21" name="TextBox 20"/>
          <p:cNvSpPr txBox="1"/>
          <p:nvPr userDrawn="1"/>
        </p:nvSpPr>
        <p:spPr>
          <a:xfrm>
            <a:off x="441325" y="4936068"/>
            <a:ext cx="2572808" cy="143827"/>
          </a:xfrm>
          <a:prstGeom prst="rect">
            <a:avLst/>
          </a:prstGeom>
          <a:noFill/>
        </p:spPr>
        <p:txBody>
          <a:bodyPr wrap="none" lIns="57139" tIns="0" rIns="57139" bIns="0" rtlCol="0" anchor="ctr" anchorCtr="0">
            <a:noAutofit/>
          </a:bodyPr>
          <a:lstStyle>
            <a:defPPr>
              <a:defRPr lang="en-US"/>
            </a:defPPr>
            <a:lvl1pPr algn="r">
              <a:defRPr sz="1100">
                <a:solidFill>
                  <a:srgbClr val="344A58">
                    <a:alpha val="50000"/>
                  </a:srgbClr>
                </a:solidFill>
                <a:latin typeface="Arial"/>
                <a:cs typeface="Arial"/>
              </a:defRPr>
            </a:lvl1pPr>
          </a:lstStyle>
          <a:p>
            <a:pPr marL="0" marR="0" indent="0" algn="l" defTabSz="342863" rtl="0" eaLnBrk="1" fontAlgn="auto" latinLnBrk="0" hangingPunct="1">
              <a:lnSpc>
                <a:spcPct val="80000"/>
              </a:lnSpc>
              <a:spcBef>
                <a:spcPts val="0"/>
              </a:spcBef>
              <a:spcAft>
                <a:spcPts val="0"/>
              </a:spcAft>
              <a:buClrTx/>
              <a:buSzTx/>
              <a:buFontTx/>
              <a:buNone/>
              <a:tabLst/>
              <a:defRPr/>
            </a:pPr>
            <a:r>
              <a:rPr lang="en-US" sz="700" b="1">
                <a:solidFill>
                  <a:schemeClr val="accent3">
                    <a:lumMod val="40000"/>
                    <a:lumOff val="60000"/>
                    <a:alpha val="50000"/>
                  </a:schemeClr>
                </a:solidFill>
                <a:latin typeface="Arial"/>
                <a:cs typeface="Arial"/>
              </a:rPr>
              <a:t>JUNIPER NETWORKS CONFIDENTIAL </a:t>
            </a:r>
            <a:r>
              <a:rPr lang="en-US" sz="700" b="1">
                <a:solidFill>
                  <a:schemeClr val="accent3">
                    <a:lumMod val="60000"/>
                    <a:lumOff val="40000"/>
                    <a:alpha val="50000"/>
                  </a:schemeClr>
                </a:solidFill>
                <a:latin typeface="Arial"/>
                <a:cs typeface="Arial"/>
              </a:rPr>
              <a:t>– </a:t>
            </a:r>
            <a:r>
              <a:rPr lang="en-US" sz="700" b="1">
                <a:solidFill>
                  <a:schemeClr val="accent3">
                    <a:lumMod val="40000"/>
                    <a:lumOff val="60000"/>
                    <a:alpha val="50000"/>
                  </a:schemeClr>
                </a:solidFill>
                <a:latin typeface="Arial"/>
                <a:cs typeface="Arial"/>
              </a:rPr>
              <a:t>NEED TO KNOW</a:t>
            </a:r>
            <a:endParaRPr lang="en-US" sz="500" b="0">
              <a:solidFill>
                <a:schemeClr val="accent3">
                  <a:lumMod val="40000"/>
                  <a:lumOff val="60000"/>
                  <a:alpha val="50000"/>
                </a:schemeClr>
              </a:solidFill>
              <a:latin typeface="Arial"/>
              <a:cs typeface="Arial"/>
            </a:endParaRPr>
          </a:p>
        </p:txBody>
      </p:sp>
      <p:pic>
        <p:nvPicPr>
          <p:cNvPr id="22" name="Picture 21" descr="juniper_rgb_black_sm.png"/>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8017934" y="4929329"/>
            <a:ext cx="537633" cy="163669"/>
          </a:xfrm>
          <a:prstGeom prst="rect">
            <a:avLst/>
          </a:prstGeom>
        </p:spPr>
      </p:pic>
      <p:sp>
        <p:nvSpPr>
          <p:cNvPr id="8" name="TextBox 7"/>
          <p:cNvSpPr txBox="1"/>
          <p:nvPr userDrawn="1"/>
        </p:nvSpPr>
        <p:spPr>
          <a:xfrm>
            <a:off x="6343649" y="4931832"/>
            <a:ext cx="1499121" cy="156634"/>
          </a:xfrm>
          <a:prstGeom prst="rect">
            <a:avLst/>
          </a:prstGeom>
          <a:noFill/>
        </p:spPr>
        <p:txBody>
          <a:bodyPr wrap="none" lIns="91421" tIns="45711" rIns="91421" bIns="45711" rtlCol="0" anchor="ctr" anchorCtr="0">
            <a:noAutofit/>
          </a:bodyPr>
          <a:lstStyle>
            <a:defPPr>
              <a:defRPr lang="en-US"/>
            </a:defPPr>
            <a:lvl1pPr algn="r">
              <a:defRPr sz="1100">
                <a:solidFill>
                  <a:srgbClr val="344A58">
                    <a:alpha val="50000"/>
                  </a:srgbClr>
                </a:solidFill>
                <a:latin typeface="Arial"/>
                <a:cs typeface="Arial"/>
              </a:defRPr>
            </a:lvl1pPr>
          </a:lstStyle>
          <a:p>
            <a:pPr algn="r"/>
            <a:r>
              <a:rPr lang="en-US" sz="500" b="0" i="0" kern="1200">
                <a:solidFill>
                  <a:schemeClr val="bg1">
                    <a:lumMod val="75000"/>
                    <a:alpha val="50000"/>
                  </a:schemeClr>
                </a:solidFill>
                <a:latin typeface="Arial"/>
                <a:ea typeface="+mn-ea"/>
                <a:cs typeface="Arial"/>
              </a:rPr>
              <a:t>© 2017 Juniper Networks, Inc. All rights reserved.</a:t>
            </a:r>
            <a:endParaRPr lang="en-US" sz="500" b="0" i="0">
              <a:solidFill>
                <a:schemeClr val="bg1">
                  <a:lumMod val="75000"/>
                  <a:alpha val="50000"/>
                </a:schemeClr>
              </a:solidFill>
            </a:endParaRPr>
          </a:p>
        </p:txBody>
      </p:sp>
    </p:spTree>
    <p:extLst>
      <p:ext uri="{BB962C8B-B14F-4D97-AF65-F5344CB8AC3E}">
        <p14:creationId xmlns:p14="http://schemas.microsoft.com/office/powerpoint/2010/main" val="356262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5261042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Building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6896100" y="0"/>
            <a:ext cx="2247900" cy="51435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361553" y="550258"/>
            <a:ext cx="5134303" cy="461665"/>
          </a:xfrm>
          <a:prstGeom prst="rect">
            <a:avLst/>
          </a:prstGeom>
          <a:noFill/>
        </p:spPr>
        <p:txBody>
          <a:bodyPr wrap="square" lIns="0" tIns="0" rIns="0" bIns="0" rtlCol="0">
            <a:spAutoFit/>
          </a:bodyPr>
          <a:lstStyle/>
          <a:p>
            <a:r>
              <a:rPr lang="en-US" sz="3000">
                <a:solidFill>
                  <a:schemeClr val="accent1"/>
                </a:solidFill>
                <a:latin typeface="+mn-lt"/>
              </a:rPr>
              <a:t>AGENDA</a:t>
            </a:r>
          </a:p>
        </p:txBody>
      </p:sp>
    </p:spTree>
    <p:extLst>
      <p:ext uri="{BB962C8B-B14F-4D97-AF65-F5344CB8AC3E}">
        <p14:creationId xmlns:p14="http://schemas.microsoft.com/office/powerpoint/2010/main" val="1885507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155D99D-F06B-4417-8FF3-9782A706C341}"/>
              </a:ext>
            </a:extLst>
          </p:cNvPr>
          <p:cNvPicPr>
            <a:picLocks noChangeAspect="1"/>
          </p:cNvPicPr>
          <p:nvPr userDrawn="1"/>
        </p:nvPicPr>
        <p:blipFill>
          <a:blip r:embed="rId2"/>
          <a:stretch>
            <a:fillRect/>
          </a:stretch>
        </p:blipFill>
        <p:spPr>
          <a:xfrm>
            <a:off x="6896100" y="0"/>
            <a:ext cx="2247900" cy="51435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413992" y="1282305"/>
            <a:ext cx="6252730" cy="1176312"/>
          </a:xfrm>
        </p:spPr>
        <p:txBody>
          <a:bodyPr anchor="b"/>
          <a:lstStyle>
            <a:lvl1pPr>
              <a:defRPr sz="2000"/>
            </a:lvl1pPr>
          </a:lstStyle>
          <a:p>
            <a:r>
              <a:rPr lang="en-US"/>
              <a:t>Click to edit Master title style</a:t>
            </a:r>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413992" y="2597678"/>
            <a:ext cx="6252730" cy="551404"/>
          </a:xfrm>
        </p:spPr>
        <p:txBody>
          <a:bodyPr/>
          <a:lstStyle>
            <a:lvl1pPr marL="0" indent="0">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410590" y="2511470"/>
            <a:ext cx="6305170"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37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Building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267843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building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22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6906427" y="-12225"/>
            <a:ext cx="2252742" cy="5155725"/>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CDAB49-BE7F-4463-B504-DFDB1D6A1853}"/>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75207B4E-EDD0-4DE1-8D78-8298A1C15B15}"/>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Box 15">
            <a:extLst>
              <a:ext uri="{FF2B5EF4-FFF2-40B4-BE49-F238E27FC236}">
                <a16:creationId xmlns:a16="http://schemas.microsoft.com/office/drawing/2014/main" id="{8DEA0664-D2FB-4343-9A16-AD786525FCF7}"/>
              </a:ext>
            </a:extLst>
          </p:cNvPr>
          <p:cNvSpPr txBox="1"/>
          <p:nvPr userDrawn="1"/>
        </p:nvSpPr>
        <p:spPr>
          <a:xfrm>
            <a:off x="361553" y="550258"/>
            <a:ext cx="5134303" cy="461665"/>
          </a:xfrm>
          <a:prstGeom prst="rect">
            <a:avLst/>
          </a:prstGeom>
          <a:noFill/>
        </p:spPr>
        <p:txBody>
          <a:bodyPr wrap="square" lIns="0" tIns="0" rIns="0" bIns="0" rtlCol="0">
            <a:spAutoFit/>
          </a:bodyPr>
          <a:lstStyle/>
          <a:p>
            <a:r>
              <a:rPr lang="en-US" sz="3000">
                <a:solidFill>
                  <a:schemeClr val="accent1"/>
                </a:solidFill>
                <a:latin typeface="+mn-lt"/>
              </a:rPr>
              <a:t>AGENDA</a:t>
            </a:r>
          </a:p>
        </p:txBody>
      </p:sp>
    </p:spTree>
    <p:extLst>
      <p:ext uri="{BB962C8B-B14F-4D97-AF65-F5344CB8AC3E}">
        <p14:creationId xmlns:p14="http://schemas.microsoft.com/office/powerpoint/2010/main" val="30955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882" y="0"/>
            <a:ext cx="9142235" cy="51435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18883130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0" y="-23029"/>
            <a:ext cx="9143999" cy="5167312"/>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675289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882" y="0"/>
            <a:ext cx="9142235" cy="51435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3898603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Edit Master text styles</a:t>
            </a:r>
          </a:p>
        </p:txBody>
      </p:sp>
    </p:spTree>
    <p:extLst>
      <p:ext uri="{BB962C8B-B14F-4D97-AF65-F5344CB8AC3E}">
        <p14:creationId xmlns:p14="http://schemas.microsoft.com/office/powerpoint/2010/main" val="341011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615822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383094" y="1576877"/>
            <a:ext cx="8426703" cy="15431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382588" y="1138238"/>
            <a:ext cx="8383587" cy="345329"/>
          </a:xfrm>
        </p:spPr>
        <p:txBody>
          <a:bodyPr/>
          <a:lstStyle>
            <a:lvl1pPr>
              <a:defRPr sz="1800">
                <a:solidFill>
                  <a:schemeClr val="tx1"/>
                </a:solidFill>
              </a:defRPr>
            </a:lvl1pPr>
          </a:lstStyle>
          <a:p>
            <a:pPr lvl="0"/>
            <a:r>
              <a:rPr lang="en-US"/>
              <a:t>Edit Master subtitle styles</a:t>
            </a:r>
          </a:p>
        </p:txBody>
      </p:sp>
    </p:spTree>
    <p:extLst>
      <p:ext uri="{BB962C8B-B14F-4D97-AF65-F5344CB8AC3E}">
        <p14:creationId xmlns:p14="http://schemas.microsoft.com/office/powerpoint/2010/main" val="2111241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p:nvPr>
        </p:nvSpPr>
        <p:spPr>
          <a:xfrm>
            <a:off x="382588" y="1138238"/>
            <a:ext cx="8383587" cy="345329"/>
          </a:xfrm>
        </p:spPr>
        <p:txBody>
          <a:bodyPr/>
          <a:lstStyle>
            <a:lvl1pPr>
              <a:defRPr sz="1800">
                <a:solidFill>
                  <a:schemeClr val="tx1"/>
                </a:solidFill>
              </a:defRPr>
            </a:lvl1pPr>
          </a:lstStyle>
          <a:p>
            <a:pPr lvl="0"/>
            <a:r>
              <a:rPr lang="en-US"/>
              <a:t>Edit Master text styles</a:t>
            </a:r>
          </a:p>
        </p:txBody>
      </p:sp>
    </p:spTree>
    <p:extLst>
      <p:ext uri="{BB962C8B-B14F-4D97-AF65-F5344CB8AC3E}">
        <p14:creationId xmlns:p14="http://schemas.microsoft.com/office/powerpoint/2010/main" val="3367141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180875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9144000" cy="1324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0031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3847643" y="4973691"/>
            <a:ext cx="1464589"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CONFIDENTIAL</a:t>
            </a:r>
          </a:p>
        </p:txBody>
      </p:sp>
    </p:spTree>
    <p:extLst>
      <p:ext uri="{BB962C8B-B14F-4D97-AF65-F5344CB8AC3E}">
        <p14:creationId xmlns:p14="http://schemas.microsoft.com/office/powerpoint/2010/main" val="2209857068"/>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ADB6-AE98-4A19-B4B6-1D5B037AB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F2708-DF23-442B-93C5-947F15567B9E}"/>
              </a:ext>
            </a:extLst>
          </p:cNvPr>
          <p:cNvSpPr>
            <a:spLocks noGrp="1"/>
          </p:cNvSpPr>
          <p:nvPr>
            <p:ph sz="half" idx="1"/>
          </p:nvPr>
        </p:nvSpPr>
        <p:spPr>
          <a:xfrm>
            <a:off x="385922"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EE85B-F64E-41DC-87C2-A4DD6092E503}"/>
              </a:ext>
            </a:extLst>
          </p:cNvPr>
          <p:cNvSpPr>
            <a:spLocks noGrp="1"/>
          </p:cNvSpPr>
          <p:nvPr>
            <p:ph sz="half" idx="2"/>
          </p:nvPr>
        </p:nvSpPr>
        <p:spPr>
          <a:xfrm>
            <a:off x="4891884"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8D0C55D-0F99-429E-A70A-DFB8F7B8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CA337-4D49-46CB-8189-CA7F18F542CD}"/>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230836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E851-18BF-4117-813B-E87385AB3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304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0577" y="645747"/>
            <a:ext cx="8229601" cy="369332"/>
          </a:xfrm>
          <a:prstGeom prst="rect">
            <a:avLst/>
          </a:prstGeom>
        </p:spPr>
        <p:txBody>
          <a:bodyPr lIns="0" tIns="0" rIns="0" bIns="0" anchor="b" anchorCtr="0">
            <a:spAutoFit/>
          </a:bodyPr>
          <a:lstStyle>
            <a:lvl1pPr>
              <a:lnSpc>
                <a:spcPct val="90000"/>
              </a:lnSpc>
              <a:spcBef>
                <a:spcPts val="250"/>
              </a:spcBef>
              <a:defRPr lang="en-US" sz="3000" b="0" spc="-38" baseline="0">
                <a:solidFill>
                  <a:schemeClr val="tx1"/>
                </a:solidFill>
                <a:ea typeface="+mn-ea"/>
              </a:defRPr>
            </a:lvl1pPr>
          </a:lstStyle>
          <a:p>
            <a:pPr marL="0" lvl="0" defTabSz="685620">
              <a:lnSpc>
                <a:spcPct val="80000"/>
              </a:lnSpc>
            </a:pPr>
            <a:r>
              <a:rPr lang="en-US"/>
              <a:t>Click to edit Master title style</a:t>
            </a:r>
          </a:p>
        </p:txBody>
      </p:sp>
      <p:sp>
        <p:nvSpPr>
          <p:cNvPr id="3" name="Content Placeholder 2"/>
          <p:cNvSpPr>
            <a:spLocks noGrp="1"/>
          </p:cNvSpPr>
          <p:nvPr>
            <p:ph idx="1"/>
          </p:nvPr>
        </p:nvSpPr>
        <p:spPr>
          <a:xfrm>
            <a:off x="450527" y="1642687"/>
            <a:ext cx="8229601" cy="3051807"/>
          </a:xfrm>
          <a:prstGeom prst="rect">
            <a:avLst/>
          </a:prstGeom>
        </p:spPr>
        <p:txBody>
          <a:bodyPr lIns="91425" tIns="45713" rIns="91425" bIns="45713"/>
          <a:lstStyle>
            <a:lvl1pPr>
              <a:lnSpc>
                <a:spcPct val="95000"/>
              </a:lnSpc>
              <a:spcBef>
                <a:spcPts val="563"/>
              </a:spcBef>
              <a:buClr>
                <a:schemeClr val="tx1"/>
              </a:buClr>
              <a:defRPr sz="2000" baseline="0">
                <a:solidFill>
                  <a:schemeClr val="accent2"/>
                </a:solidFill>
              </a:defRPr>
            </a:lvl1pPr>
            <a:lvl2pPr marL="557178" indent="-214299">
              <a:lnSpc>
                <a:spcPct val="95000"/>
              </a:lnSpc>
              <a:spcBef>
                <a:spcPts val="250"/>
              </a:spcBef>
              <a:buClr>
                <a:schemeClr val="tx1"/>
              </a:buClr>
              <a:buFont typeface="Arial" panose="020B0604020202020204" pitchFamily="34" charset="0"/>
              <a:buChar char="•"/>
              <a:defRPr sz="1750">
                <a:solidFill>
                  <a:schemeClr val="accent2"/>
                </a:solidFill>
              </a:defRPr>
            </a:lvl2pPr>
            <a:lvl3pPr>
              <a:lnSpc>
                <a:spcPct val="95000"/>
              </a:lnSpc>
              <a:spcBef>
                <a:spcPts val="250"/>
              </a:spcBef>
              <a:buClr>
                <a:schemeClr val="tx1"/>
              </a:buClr>
              <a:defRPr sz="1500">
                <a:solidFill>
                  <a:schemeClr val="accent2"/>
                </a:solidFill>
              </a:defRPr>
            </a:lvl3pPr>
            <a:lvl4pPr marL="1200073" indent="-171440">
              <a:lnSpc>
                <a:spcPct val="95000"/>
              </a:lnSpc>
              <a:spcBef>
                <a:spcPts val="250"/>
              </a:spcBef>
              <a:buClr>
                <a:schemeClr val="tx1"/>
              </a:buClr>
              <a:buFont typeface="Arial" panose="020B0604020202020204" pitchFamily="34" charset="0"/>
              <a:buChar char="•"/>
              <a:defRPr sz="1250">
                <a:solidFill>
                  <a:schemeClr val="accent2"/>
                </a:solidFill>
              </a:defRPr>
            </a:lvl4pPr>
            <a:lvl5pPr>
              <a:defRPr>
                <a:solidFill>
                  <a:srgbClr val="292929"/>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1"/>
          </p:nvPr>
        </p:nvSpPr>
        <p:spPr>
          <a:xfrm>
            <a:off x="430501" y="1072589"/>
            <a:ext cx="8229719" cy="370284"/>
          </a:xfrm>
          <a:prstGeom prst="rect">
            <a:avLst/>
          </a:prstGeom>
        </p:spPr>
        <p:txBody>
          <a:bodyPr lIns="109887" tIns="54942" rIns="109887" bIns="54942"/>
          <a:lstStyle>
            <a:lvl1pPr marL="0" indent="0">
              <a:lnSpc>
                <a:spcPct val="95000"/>
              </a:lnSpc>
              <a:spcBef>
                <a:spcPts val="250"/>
              </a:spcBef>
              <a:buNone/>
              <a:defRPr sz="2000" cap="none" spc="-38" baseline="0">
                <a:solidFill>
                  <a:schemeClr val="accent2"/>
                </a:solidFill>
              </a:defRPr>
            </a:lvl1pPr>
            <a:lvl2pPr marL="342879" indent="0">
              <a:buNone/>
              <a:defRPr sz="2125">
                <a:solidFill>
                  <a:schemeClr val="tx1"/>
                </a:solidFill>
              </a:defRPr>
            </a:lvl2pPr>
            <a:lvl3pPr marL="685757" indent="0">
              <a:buNone/>
              <a:defRPr sz="1500">
                <a:solidFill>
                  <a:schemeClr val="tx1"/>
                </a:solidFill>
              </a:defRPr>
            </a:lvl3pPr>
            <a:lvl4pPr marL="1028633" indent="0">
              <a:buNone/>
              <a:defRPr sz="1438">
                <a:solidFill>
                  <a:schemeClr val="tx1"/>
                </a:solidFill>
              </a:defRPr>
            </a:lvl4pPr>
            <a:lvl5pPr marL="1371511" indent="0">
              <a:buNone/>
              <a:defRPr sz="1438">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5246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0" y="-23029"/>
            <a:ext cx="9143999" cy="5167312"/>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2575288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39580" rtl="0" eaLnBrk="1" fontAlgn="base" hangingPunct="1">
              <a:lnSpc>
                <a:spcPct val="90000"/>
              </a:lnSpc>
              <a:spcBef>
                <a:spcPct val="0"/>
              </a:spcBef>
              <a:spcAft>
                <a:spcPts val="506"/>
              </a:spcAft>
              <a:defRPr lang="en-US" sz="2333" b="1" cap="all" baseline="0" dirty="0" smtClean="0">
                <a:solidFill>
                  <a:srgbClr val="292929"/>
                </a:solidFill>
                <a:latin typeface="+mj-lt"/>
                <a:ea typeface="+mj-ea"/>
                <a:cs typeface="+mj-cs"/>
              </a:defRPr>
            </a:lvl1pPr>
          </a:lstStyle>
          <a:p>
            <a:pPr lvl="0" algn="l" defTabSz="439580"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08369" indent="-108369">
              <a:buClr>
                <a:schemeClr val="tx1"/>
              </a:buClr>
              <a:defRPr>
                <a:solidFill>
                  <a:schemeClr val="tx1"/>
                </a:solidFill>
              </a:defRPr>
            </a:lvl1pPr>
            <a:lvl2pPr marL="547950" indent="-216737">
              <a:buClr>
                <a:schemeClr val="tx1"/>
              </a:buClr>
              <a:defRPr>
                <a:solidFill>
                  <a:schemeClr val="tx1"/>
                </a:solidFill>
              </a:defRPr>
            </a:lvl2pPr>
            <a:lvl3pPr marL="821160" indent="-215211">
              <a:buClr>
                <a:schemeClr val="tx1"/>
              </a:buClr>
              <a:buSzPct val="96000"/>
              <a:buFont typeface="Wingdings" pitchFamily="2" charset="2"/>
              <a:buChar char="§"/>
              <a:defRPr>
                <a:solidFill>
                  <a:schemeClr val="tx1"/>
                </a:solidFill>
              </a:defRPr>
            </a:lvl3pPr>
            <a:lvl4pPr marL="1103530" indent="-224369">
              <a:buClr>
                <a:schemeClr val="tx1"/>
              </a:buClr>
              <a:defRPr>
                <a:solidFill>
                  <a:schemeClr val="tx1"/>
                </a:solidFill>
              </a:defRPr>
            </a:lvl4pPr>
            <a:lvl5pPr marL="1427110" indent="-21673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60475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39580" rtl="0" eaLnBrk="1" fontAlgn="base" hangingPunct="1">
              <a:lnSpc>
                <a:spcPct val="90000"/>
              </a:lnSpc>
              <a:spcBef>
                <a:spcPct val="0"/>
              </a:spcBef>
              <a:spcAft>
                <a:spcPts val="506"/>
              </a:spcAft>
              <a:defRPr lang="en-US" sz="2333" b="1" cap="all" baseline="0" dirty="0" smtClean="0">
                <a:solidFill>
                  <a:srgbClr val="292929"/>
                </a:solidFill>
                <a:latin typeface="+mj-lt"/>
                <a:ea typeface="+mj-ea"/>
                <a:cs typeface="+mj-cs"/>
              </a:defRPr>
            </a:lvl1pPr>
          </a:lstStyle>
          <a:p>
            <a:pPr lvl="0" algn="l" defTabSz="439580"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08369" indent="-108369">
              <a:buClr>
                <a:schemeClr val="tx1"/>
              </a:buClr>
              <a:defRPr>
                <a:solidFill>
                  <a:schemeClr val="tx1"/>
                </a:solidFill>
              </a:defRPr>
            </a:lvl1pPr>
            <a:lvl2pPr marL="547950" indent="-216737">
              <a:buClr>
                <a:schemeClr val="tx1"/>
              </a:buClr>
              <a:defRPr>
                <a:solidFill>
                  <a:schemeClr val="tx1"/>
                </a:solidFill>
              </a:defRPr>
            </a:lvl2pPr>
            <a:lvl3pPr marL="821160" indent="-215211">
              <a:buClr>
                <a:schemeClr val="tx1"/>
              </a:buClr>
              <a:buSzPct val="96000"/>
              <a:buFont typeface="Wingdings" pitchFamily="2" charset="2"/>
              <a:buChar char="§"/>
              <a:defRPr>
                <a:solidFill>
                  <a:schemeClr val="tx1"/>
                </a:solidFill>
              </a:defRPr>
            </a:lvl3pPr>
            <a:lvl4pPr marL="1103530" indent="-224369">
              <a:buClr>
                <a:schemeClr val="tx1"/>
              </a:buClr>
              <a:defRPr>
                <a:solidFill>
                  <a:schemeClr val="tx1"/>
                </a:solidFill>
              </a:defRPr>
            </a:lvl4pPr>
            <a:lvl5pPr marL="1427110" indent="-21673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64287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_no content">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54232" y="1"/>
            <a:ext cx="8220693" cy="942974"/>
          </a:xfrm>
          <a:prstGeom prst="rect">
            <a:avLst/>
          </a:prstGeom>
        </p:spPr>
        <p:txBody>
          <a:bodyPr lIns="54864" tIns="0" rIns="0" bIns="0" anchor="b" anchorCtr="0"/>
          <a:lstStyle>
            <a:lvl1pPr>
              <a:defRPr sz="2700" baseline="0">
                <a:solidFill>
                  <a:srgbClr val="445E8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4579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ubtitle and Content">
  <p:cSld name="2_Title Subtitle and Content">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371226" y="295421"/>
            <a:ext cx="8438572" cy="642305"/>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1"/>
              </a:buClr>
              <a:buSzPts val="2200"/>
              <a:buFont typeface="Lato"/>
              <a:buNone/>
              <a:defRPr sz="22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6" name="Google Shape;66;p7"/>
          <p:cNvSpPr txBox="1">
            <a:spLocks noGrp="1"/>
          </p:cNvSpPr>
          <p:nvPr>
            <p:ph type="body" idx="1"/>
          </p:nvPr>
        </p:nvSpPr>
        <p:spPr>
          <a:xfrm>
            <a:off x="383094" y="1576877"/>
            <a:ext cx="8426703" cy="1543111"/>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1pPr>
            <a:lvl2pPr marL="914400" marR="0" lvl="1" indent="-323850" algn="l" rtl="0">
              <a:lnSpc>
                <a:spcPct val="95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
        <p:nvSpPr>
          <p:cNvPr id="67" name="Google Shape;67;p7"/>
          <p:cNvSpPr txBox="1">
            <a:spLocks noGrp="1"/>
          </p:cNvSpPr>
          <p:nvPr>
            <p:ph type="ftr" idx="11"/>
          </p:nvPr>
        </p:nvSpPr>
        <p:spPr>
          <a:xfrm>
            <a:off x="3898379" y="4979094"/>
            <a:ext cx="1363117" cy="107722"/>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9pPr>
          </a:lstStyle>
          <a:p>
            <a:endParaRPr/>
          </a:p>
        </p:txBody>
      </p:sp>
      <p:sp>
        <p:nvSpPr>
          <p:cNvPr id="68" name="Google Shape;68;p7"/>
          <p:cNvSpPr txBox="1">
            <a:spLocks noGrp="1"/>
          </p:cNvSpPr>
          <p:nvPr>
            <p:ph type="sldNum" idx="12"/>
          </p:nvPr>
        </p:nvSpPr>
        <p:spPr>
          <a:xfrm>
            <a:off x="8519467" y="4960629"/>
            <a:ext cx="245555" cy="107722"/>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
        <p:nvSpPr>
          <p:cNvPr id="69" name="Google Shape;69;p7"/>
          <p:cNvSpPr txBox="1">
            <a:spLocks noGrp="1"/>
          </p:cNvSpPr>
          <p:nvPr>
            <p:ph type="body" idx="2"/>
          </p:nvPr>
        </p:nvSpPr>
        <p:spPr>
          <a:xfrm>
            <a:off x="382588" y="1138238"/>
            <a:ext cx="8383587" cy="345329"/>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dk1"/>
              </a:buClr>
              <a:buSzPts val="1800"/>
              <a:buFont typeface="Arial"/>
              <a:buNone/>
              <a:defRPr sz="1800" b="0" i="0" u="none" strike="noStrike" cap="none">
                <a:solidFill>
                  <a:schemeClr val="dk1"/>
                </a:solidFill>
                <a:latin typeface="Lato"/>
                <a:ea typeface="Lato"/>
                <a:cs typeface="Lato"/>
                <a:sym typeface="Lato"/>
              </a:defRPr>
            </a:lvl1pPr>
            <a:lvl2pPr marL="914400" marR="0" lvl="1" indent="-323850" algn="l" rtl="0">
              <a:lnSpc>
                <a:spcPct val="95000"/>
              </a:lnSpc>
              <a:spcBef>
                <a:spcPts val="375"/>
              </a:spcBef>
              <a:spcAft>
                <a:spcPts val="0"/>
              </a:spcAft>
              <a:buClr>
                <a:schemeClr val="dk1"/>
              </a:buClr>
              <a:buSzPts val="1500"/>
              <a:buFont typeface="Arial"/>
              <a:buChar char="•"/>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1873976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Sub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7382" y="253196"/>
            <a:ext cx="8292797" cy="369332"/>
          </a:xfrm>
          <a:prstGeom prst="rect">
            <a:avLst/>
          </a:prstGeom>
        </p:spPr>
        <p:txBody>
          <a:bodyPr wrap="square" lIns="0" tIns="0" rIns="0" bIns="0" anchor="ctr" anchorCtr="0">
            <a:spAutoFit/>
          </a:bodyPr>
          <a:lstStyle>
            <a:lvl1pPr>
              <a:lnSpc>
                <a:spcPct val="90000"/>
              </a:lnSpc>
              <a:spcBef>
                <a:spcPts val="250"/>
              </a:spcBef>
              <a:defRPr lang="en-US" sz="3000" b="0" spc="-38" baseline="0">
                <a:solidFill>
                  <a:schemeClr val="tx1"/>
                </a:solidFill>
                <a:ea typeface="+mn-ea"/>
              </a:defRPr>
            </a:lvl1pPr>
          </a:lstStyle>
          <a:p>
            <a:pPr marL="0" lvl="0" defTabSz="685620">
              <a:lnSpc>
                <a:spcPct val="80000"/>
              </a:lnSpc>
            </a:pPr>
            <a:r>
              <a:rPr lang="en-US"/>
              <a:t>Click to edit Master title style</a:t>
            </a:r>
          </a:p>
        </p:txBody>
      </p:sp>
    </p:spTree>
    <p:extLst>
      <p:ext uri="{BB962C8B-B14F-4D97-AF65-F5344CB8AC3E}">
        <p14:creationId xmlns:p14="http://schemas.microsoft.com/office/powerpoint/2010/main" val="843905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9886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26904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46921" rtl="0" eaLnBrk="1" fontAlgn="base" hangingPunct="1">
              <a:lnSpc>
                <a:spcPct val="90000"/>
              </a:lnSpc>
              <a:spcBef>
                <a:spcPct val="0"/>
              </a:spcBef>
              <a:spcAft>
                <a:spcPts val="514"/>
              </a:spcAft>
              <a:defRPr lang="en-US" sz="2333" b="1" cap="all" baseline="0" dirty="0" smtClean="0">
                <a:solidFill>
                  <a:srgbClr val="292929"/>
                </a:solidFill>
                <a:latin typeface="+mj-lt"/>
                <a:ea typeface="+mj-ea"/>
                <a:cs typeface="+mj-cs"/>
              </a:defRPr>
            </a:lvl1pPr>
          </a:lstStyle>
          <a:p>
            <a:pPr lvl="0" algn="l" defTabSz="446921" rtl="0" eaLnBrk="1" fontAlgn="base" hangingPunct="1">
              <a:lnSpc>
                <a:spcPct val="90000"/>
              </a:lnSpc>
              <a:spcBef>
                <a:spcPct val="0"/>
              </a:spcBef>
              <a:spcAft>
                <a:spcPct val="20000"/>
              </a:spcAft>
            </a:pPr>
            <a:r>
              <a:rPr lang="en-US"/>
              <a:t>Click to edit Master title style</a:t>
            </a:r>
          </a:p>
        </p:txBody>
      </p:sp>
      <p:sp>
        <p:nvSpPr>
          <p:cNvPr id="13" name="Content Placeholder 12"/>
          <p:cNvSpPr>
            <a:spLocks noGrp="1"/>
          </p:cNvSpPr>
          <p:nvPr>
            <p:ph sz="quarter" idx="10"/>
          </p:nvPr>
        </p:nvSpPr>
        <p:spPr>
          <a:xfrm>
            <a:off x="359424" y="857250"/>
            <a:ext cx="8229600" cy="3686175"/>
          </a:xfrm>
        </p:spPr>
        <p:txBody>
          <a:bodyPr/>
          <a:lstStyle>
            <a:lvl1pPr marL="110179" indent="-110179">
              <a:buClr>
                <a:schemeClr val="tx1"/>
              </a:buClr>
              <a:defRPr>
                <a:solidFill>
                  <a:schemeClr val="tx1"/>
                </a:solidFill>
              </a:defRPr>
            </a:lvl1pPr>
            <a:lvl2pPr marL="557100" indent="-220357">
              <a:buClr>
                <a:schemeClr val="tx1"/>
              </a:buClr>
              <a:defRPr>
                <a:solidFill>
                  <a:schemeClr val="tx1"/>
                </a:solidFill>
              </a:defRPr>
            </a:lvl2pPr>
            <a:lvl3pPr marL="834874" indent="-218805">
              <a:buClr>
                <a:schemeClr val="tx1"/>
              </a:buClr>
              <a:buSzPct val="96000"/>
              <a:buFont typeface="Wingdings" pitchFamily="2" charset="2"/>
              <a:buChar char="§"/>
              <a:defRPr>
                <a:solidFill>
                  <a:schemeClr val="tx1"/>
                </a:solidFill>
              </a:defRPr>
            </a:lvl3pPr>
            <a:lvl4pPr marL="1121959" indent="-228117">
              <a:buClr>
                <a:schemeClr val="tx1"/>
              </a:buClr>
              <a:defRPr>
                <a:solidFill>
                  <a:schemeClr val="tx1"/>
                </a:solidFill>
              </a:defRPr>
            </a:lvl4pPr>
            <a:lvl5pPr marL="1450942" indent="-220357">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88439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E851-18BF-4117-813B-E87385AB3014}"/>
              </a:ext>
            </a:extLst>
          </p:cNvPr>
          <p:cNvSpPr>
            <a:spLocks noGrp="1"/>
          </p:cNvSpPr>
          <p:nvPr>
            <p:ph type="title"/>
          </p:nvPr>
        </p:nvSpPr>
        <p:spPr/>
        <p:txBody>
          <a:bodyPr/>
          <a:lstStyle/>
          <a:p>
            <a:r>
              <a:rPr lang="en-US"/>
              <a:t>Click to edit Master title style</a:t>
            </a:r>
          </a:p>
        </p:txBody>
      </p:sp>
      <p:sp>
        <p:nvSpPr>
          <p:cNvPr id="7" name="Text Placeholder 7">
            <a:extLst>
              <a:ext uri="{FF2B5EF4-FFF2-40B4-BE49-F238E27FC236}">
                <a16:creationId xmlns:a16="http://schemas.microsoft.com/office/drawing/2014/main" id="{5AA82682-0649-449C-BDDB-F31441B5C02C}"/>
              </a:ext>
            </a:extLst>
          </p:cNvPr>
          <p:cNvSpPr>
            <a:spLocks noGrp="1"/>
          </p:cNvSpPr>
          <p:nvPr>
            <p:ph type="body" sz="quarter" idx="13"/>
          </p:nvPr>
        </p:nvSpPr>
        <p:spPr>
          <a:xfrm>
            <a:off x="495300" y="963544"/>
            <a:ext cx="8340764" cy="384383"/>
          </a:xfrm>
        </p:spPr>
        <p:txBody>
          <a:bodyPr>
            <a:normAutofit/>
          </a:bodyPr>
          <a:lstStyle>
            <a:lvl1pPr marL="0" indent="0">
              <a:buNone/>
              <a:defRPr lang="en-US" sz="1700" dirty="0" smtClean="0">
                <a:solidFill>
                  <a:schemeClr val="accent4"/>
                </a:solidFill>
              </a:defRPr>
            </a:lvl1pPr>
          </a:lstStyle>
          <a:p>
            <a:pPr lvl="0"/>
            <a:r>
              <a:rPr lang="en-US"/>
              <a:t>Edit Master text styles</a:t>
            </a:r>
          </a:p>
        </p:txBody>
      </p:sp>
    </p:spTree>
    <p:extLst>
      <p:ext uri="{BB962C8B-B14F-4D97-AF65-F5344CB8AC3E}">
        <p14:creationId xmlns:p14="http://schemas.microsoft.com/office/powerpoint/2010/main" val="47718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Glass">
  <p:cSld name="1_Title Glass">
    <p:spTree>
      <p:nvGrpSpPr>
        <p:cNvPr id="1" name="Shape 48"/>
        <p:cNvGrpSpPr/>
        <p:nvPr/>
      </p:nvGrpSpPr>
      <p:grpSpPr>
        <a:xfrm>
          <a:off x="0" y="0"/>
          <a:ext cx="0" cy="0"/>
          <a:chOff x="0" y="0"/>
          <a:chExt cx="0" cy="0"/>
        </a:xfrm>
      </p:grpSpPr>
      <p:pic>
        <p:nvPicPr>
          <p:cNvPr id="49" name="Google Shape;49;p4"/>
          <p:cNvPicPr preferRelativeResize="0"/>
          <p:nvPr/>
        </p:nvPicPr>
        <p:blipFill rotWithShape="1">
          <a:blip r:embed="rId2">
            <a:alphaModFix/>
          </a:blip>
          <a:srcRect/>
          <a:stretch/>
        </p:blipFill>
        <p:spPr>
          <a:xfrm>
            <a:off x="882" y="0"/>
            <a:ext cx="9142235" cy="5143501"/>
          </a:xfrm>
          <a:prstGeom prst="rect">
            <a:avLst/>
          </a:prstGeom>
          <a:noFill/>
          <a:ln>
            <a:noFill/>
          </a:ln>
        </p:spPr>
      </p:pic>
      <p:sp>
        <p:nvSpPr>
          <p:cNvPr id="50" name="Google Shape;50;p4"/>
          <p:cNvSpPr txBox="1">
            <a:spLocks noGrp="1"/>
          </p:cNvSpPr>
          <p:nvPr>
            <p:ph type="ctrTitle"/>
          </p:nvPr>
        </p:nvSpPr>
        <p:spPr>
          <a:xfrm>
            <a:off x="2280492" y="841772"/>
            <a:ext cx="4869455" cy="110331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800"/>
              <a:buFont typeface="Lato"/>
              <a:buNone/>
              <a:defRPr sz="28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p4"/>
          <p:cNvSpPr txBox="1">
            <a:spLocks noGrp="1"/>
          </p:cNvSpPr>
          <p:nvPr>
            <p:ph type="subTitle" idx="1"/>
          </p:nvPr>
        </p:nvSpPr>
        <p:spPr>
          <a:xfrm>
            <a:off x="2280492" y="2080617"/>
            <a:ext cx="4869455" cy="321060"/>
          </a:xfrm>
          <a:prstGeom prst="rect">
            <a:avLst/>
          </a:prstGeom>
          <a:noFill/>
          <a:ln>
            <a:noFill/>
          </a:ln>
        </p:spPr>
        <p:txBody>
          <a:bodyPr spcFirstLastPara="1" wrap="square" lIns="0" tIns="0" rIns="0" bIns="0" anchor="t" anchorCtr="0"/>
          <a:lstStyle>
            <a:lvl1pPr marR="0" lvl="0" algn="l" rtl="0">
              <a:lnSpc>
                <a:spcPct val="95000"/>
              </a:lnSpc>
              <a:spcBef>
                <a:spcPts val="1200"/>
              </a:spcBef>
              <a:spcAft>
                <a:spcPts val="0"/>
              </a:spcAft>
              <a:buClr>
                <a:schemeClr val="lt1"/>
              </a:buClr>
              <a:buSzPts val="1600"/>
              <a:buFont typeface="Arial"/>
              <a:buNone/>
              <a:defRPr sz="1600" b="0" i="0" u="none" strike="noStrike" cap="none">
                <a:solidFill>
                  <a:schemeClr val="lt1"/>
                </a:solidFill>
                <a:latin typeface="Lato"/>
                <a:ea typeface="Lato"/>
                <a:cs typeface="Lato"/>
                <a:sym typeface="Lato"/>
              </a:defRPr>
            </a:lvl1pPr>
            <a:lvl2pPr marR="0" lvl="1" algn="ctr" rtl="0">
              <a:lnSpc>
                <a:spcPct val="95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2pPr>
            <a:lvl3pPr marR="0" lvl="2" algn="ctr" rtl="0">
              <a:lnSpc>
                <a:spcPct val="95000"/>
              </a:lnSpc>
              <a:spcBef>
                <a:spcPts val="375"/>
              </a:spcBef>
              <a:spcAft>
                <a:spcPts val="0"/>
              </a:spcAft>
              <a:buClr>
                <a:schemeClr val="dk1"/>
              </a:buClr>
              <a:buSzPts val="1350"/>
              <a:buFont typeface="Arial"/>
              <a:buNone/>
              <a:defRPr sz="1350" b="0" i="0" u="none" strike="noStrike" cap="none">
                <a:solidFill>
                  <a:schemeClr val="dk1"/>
                </a:solidFill>
                <a:latin typeface="Lato"/>
                <a:ea typeface="Lato"/>
                <a:cs typeface="Lato"/>
                <a:sym typeface="Lato"/>
              </a:defRPr>
            </a:lvl3pPr>
            <a:lvl4pPr marR="0" lvl="3" algn="ctr" rtl="0">
              <a:lnSpc>
                <a:spcPct val="95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4pPr>
            <a:lvl5pPr marR="0" lvl="4" algn="ctr" rtl="0">
              <a:lnSpc>
                <a:spcPct val="95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5pPr>
            <a:lvl6pPr marR="0" lvl="5"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6pPr>
            <a:lvl7pPr marR="0" lvl="6"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7pPr>
            <a:lvl8pPr marR="0" lvl="7"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8pPr>
            <a:lvl9pPr marR="0" lvl="8" algn="ctr" rtl="0">
              <a:lnSpc>
                <a:spcPct val="90000"/>
              </a:lnSpc>
              <a:spcBef>
                <a:spcPts val="375"/>
              </a:spcBef>
              <a:spcAft>
                <a:spcPts val="0"/>
              </a:spcAft>
              <a:buClr>
                <a:schemeClr val="dk1"/>
              </a:buClr>
              <a:buSzPts val="1200"/>
              <a:buFont typeface="Arial"/>
              <a:buNone/>
              <a:defRPr sz="1200" b="0" i="0" u="none" strike="noStrike" cap="none">
                <a:solidFill>
                  <a:schemeClr val="dk1"/>
                </a:solidFill>
                <a:latin typeface="Lato"/>
                <a:ea typeface="Lato"/>
                <a:cs typeface="Lato"/>
                <a:sym typeface="Lato"/>
              </a:defRPr>
            </a:lvl9pPr>
          </a:lstStyle>
          <a:p>
            <a:endParaRPr/>
          </a:p>
        </p:txBody>
      </p:sp>
      <p:pic>
        <p:nvPicPr>
          <p:cNvPr id="52" name="Google Shape;52;p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362160" y="4582402"/>
            <a:ext cx="1666657" cy="234583"/>
          </a:xfrm>
          <a:prstGeom prst="rect">
            <a:avLst/>
          </a:prstGeom>
          <a:noFill/>
          <a:ln>
            <a:noFill/>
          </a:ln>
        </p:spPr>
      </p:pic>
      <p:sp>
        <p:nvSpPr>
          <p:cNvPr id="53" name="Google Shape;53;p4"/>
          <p:cNvSpPr txBox="1">
            <a:spLocks noGrp="1"/>
          </p:cNvSpPr>
          <p:nvPr>
            <p:ph type="body" idx="2"/>
          </p:nvPr>
        </p:nvSpPr>
        <p:spPr>
          <a:xfrm>
            <a:off x="2280492" y="2423609"/>
            <a:ext cx="4869455" cy="374675"/>
          </a:xfrm>
          <a:prstGeom prst="rect">
            <a:avLst/>
          </a:prstGeom>
          <a:noFill/>
          <a:ln>
            <a:noFill/>
          </a:ln>
        </p:spPr>
        <p:txBody>
          <a:bodyPr spcFirstLastPara="1" wrap="square" lIns="0" tIns="0" rIns="0" bIns="0" anchor="t" anchorCtr="0"/>
          <a:lstStyle>
            <a:lvl1pPr marL="457200" marR="0" lvl="0" indent="-228600" algn="l" rtl="0">
              <a:lnSpc>
                <a:spcPct val="95000"/>
              </a:lnSpc>
              <a:spcBef>
                <a:spcPts val="1200"/>
              </a:spcBef>
              <a:spcAft>
                <a:spcPts val="0"/>
              </a:spcAft>
              <a:buClr>
                <a:schemeClr val="lt1"/>
              </a:buClr>
              <a:buSzPts val="1500"/>
              <a:buFont typeface="Arial"/>
              <a:buNone/>
              <a:defRPr sz="1500" b="0" i="0" u="none" strike="noStrike" cap="none">
                <a:solidFill>
                  <a:schemeClr val="lt1"/>
                </a:solidFill>
                <a:latin typeface="Lato"/>
                <a:ea typeface="Lato"/>
                <a:cs typeface="Lato"/>
                <a:sym typeface="Lato"/>
              </a:defRPr>
            </a:lvl1pPr>
            <a:lvl2pPr marL="914400" marR="0" lvl="1" indent="-228600" algn="l" rtl="0">
              <a:lnSpc>
                <a:spcPct val="95000"/>
              </a:lnSpc>
              <a:spcBef>
                <a:spcPts val="375"/>
              </a:spcBef>
              <a:spcAft>
                <a:spcPts val="0"/>
              </a:spcAft>
              <a:buClr>
                <a:schemeClr val="dk1"/>
              </a:buClr>
              <a:buSzPts val="1500"/>
              <a:buFont typeface="Arial"/>
              <a:buNone/>
              <a:defRPr sz="1500" b="0" i="0" u="none" strike="noStrike" cap="none">
                <a:solidFill>
                  <a:schemeClr val="dk1"/>
                </a:solidFill>
                <a:latin typeface="Lato"/>
                <a:ea typeface="Lato"/>
                <a:cs typeface="Lato"/>
                <a:sym typeface="Lato"/>
              </a:defRPr>
            </a:lvl2pPr>
            <a:lvl3pPr marL="1371600" marR="0" lvl="2" indent="-304800" algn="l" rtl="0">
              <a:lnSpc>
                <a:spcPct val="95000"/>
              </a:lnSpc>
              <a:spcBef>
                <a:spcPts val="375"/>
              </a:spcBef>
              <a:spcAft>
                <a:spcPts val="0"/>
              </a:spcAft>
              <a:buClr>
                <a:schemeClr val="dk1"/>
              </a:buClr>
              <a:buSzPts val="1200"/>
              <a:buFont typeface="Arial"/>
              <a:buChar char="•"/>
              <a:defRPr sz="1200" b="0" i="0" u="none" strike="noStrike" cap="none">
                <a:solidFill>
                  <a:schemeClr val="dk1"/>
                </a:solidFill>
                <a:latin typeface="Lato"/>
                <a:ea typeface="Lato"/>
                <a:cs typeface="Lato"/>
                <a:sym typeface="Lato"/>
              </a:defRPr>
            </a:lvl3pPr>
            <a:lvl4pPr marL="1828800" marR="0" lvl="3"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4pPr>
            <a:lvl5pPr marL="2286000" marR="0" lvl="4" indent="-298450" algn="l" rtl="0">
              <a:lnSpc>
                <a:spcPct val="95000"/>
              </a:lnSpc>
              <a:spcBef>
                <a:spcPts val="375"/>
              </a:spcBef>
              <a:spcAft>
                <a:spcPts val="0"/>
              </a:spcAft>
              <a:buClr>
                <a:schemeClr val="dk1"/>
              </a:buClr>
              <a:buSzPts val="1100"/>
              <a:buFont typeface="Arial"/>
              <a:buChar char="•"/>
              <a:defRPr sz="1100" b="0" i="0" u="none" strike="noStrike" cap="none">
                <a:solidFill>
                  <a:schemeClr val="dk1"/>
                </a:solidFill>
                <a:latin typeface="Lato"/>
                <a:ea typeface="Lato"/>
                <a:cs typeface="Lato"/>
                <a:sym typeface="Lato"/>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29359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FA1BCB-DB90-4859-9013-494732017C1E}"/>
              </a:ext>
            </a:extLst>
          </p:cNvPr>
          <p:cNvPicPr>
            <a:picLocks noChangeAspect="1"/>
          </p:cNvPicPr>
          <p:nvPr userDrawn="1"/>
        </p:nvPicPr>
        <p:blipFill>
          <a:blip r:embed="rId2"/>
          <a:stretch>
            <a:fillRect/>
          </a:stretch>
        </p:blipFill>
        <p:spPr>
          <a:xfrm>
            <a:off x="0" y="804"/>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6378423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w/green">
  <p:cSld name="Blank w/green">
    <p:spTree>
      <p:nvGrpSpPr>
        <p:cNvPr id="1" name="Shape 198"/>
        <p:cNvGrpSpPr/>
        <p:nvPr/>
      </p:nvGrpSpPr>
      <p:grpSpPr>
        <a:xfrm>
          <a:off x="0" y="0"/>
          <a:ext cx="0" cy="0"/>
          <a:chOff x="0" y="0"/>
          <a:chExt cx="0" cy="0"/>
        </a:xfrm>
      </p:grpSpPr>
      <p:sp>
        <p:nvSpPr>
          <p:cNvPr id="199" name="Google Shape;199;p23"/>
          <p:cNvSpPr txBox="1">
            <a:spLocks noGrp="1"/>
          </p:cNvSpPr>
          <p:nvPr>
            <p:ph type="ftr" idx="11"/>
          </p:nvPr>
        </p:nvSpPr>
        <p:spPr>
          <a:xfrm>
            <a:off x="3898379" y="4979094"/>
            <a:ext cx="1363117" cy="107722"/>
          </a:xfrm>
          <a:prstGeom prst="rect">
            <a:avLst/>
          </a:prstGeom>
          <a:noFill/>
          <a:ln>
            <a:noFill/>
          </a:ln>
        </p:spPr>
        <p:txBody>
          <a:bodyPr spcFirstLastPara="1" wrap="square" lIns="0" tIns="0" rIns="0" bIns="0" anchor="ctr" anchorCtr="0"/>
          <a:lstStyle>
            <a:lvl1pPr marR="0" lvl="0" algn="ctr" rtl="0">
              <a:lnSpc>
                <a:spcPct val="100000"/>
              </a:lnSpc>
              <a:spcBef>
                <a:spcPts val="0"/>
              </a:spcBef>
              <a:spcAft>
                <a:spcPts val="0"/>
              </a:spcAft>
              <a:buClr>
                <a:srgbClr val="000000"/>
              </a:buClr>
              <a:buSzPts val="1400"/>
              <a:buFont typeface="Arial"/>
              <a:buNone/>
              <a:defRPr sz="700" b="0" i="0" u="none" strike="noStrike" cap="none">
                <a:solidFill>
                  <a:srgbClr val="7F7F7F"/>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Lato"/>
                <a:ea typeface="Lato"/>
                <a:cs typeface="Lato"/>
                <a:sym typeface="Lato"/>
              </a:defRPr>
            </a:lvl9pPr>
          </a:lstStyle>
          <a:p>
            <a:endParaRPr/>
          </a:p>
        </p:txBody>
      </p:sp>
      <p:sp>
        <p:nvSpPr>
          <p:cNvPr id="200" name="Google Shape;200;p23"/>
          <p:cNvSpPr txBox="1">
            <a:spLocks noGrp="1"/>
          </p:cNvSpPr>
          <p:nvPr>
            <p:ph type="sldNum" idx="12"/>
          </p:nvPr>
        </p:nvSpPr>
        <p:spPr>
          <a:xfrm>
            <a:off x="8519467" y="4960629"/>
            <a:ext cx="245555" cy="107722"/>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700"/>
              <a:buFont typeface="Arial"/>
              <a:buNone/>
              <a:defRPr sz="700" b="0" i="0" u="none" strike="noStrike" cap="none">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
        <p:nvSpPr>
          <p:cNvPr id="201" name="Google Shape;201;p23"/>
          <p:cNvSpPr/>
          <p:nvPr/>
        </p:nvSpPr>
        <p:spPr>
          <a:xfrm>
            <a:off x="0" y="0"/>
            <a:ext cx="9144000" cy="13247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Lato"/>
              <a:ea typeface="Lato"/>
              <a:cs typeface="Lato"/>
              <a:sym typeface="Lato"/>
            </a:endParaRPr>
          </a:p>
        </p:txBody>
      </p:sp>
      <p:sp>
        <p:nvSpPr>
          <p:cNvPr id="202" name="Google Shape;202;p23"/>
          <p:cNvSpPr/>
          <p:nvPr/>
        </p:nvSpPr>
        <p:spPr>
          <a:xfrm>
            <a:off x="0" y="0"/>
            <a:ext cx="9144000" cy="66675"/>
          </a:xfrm>
          <a:prstGeom prst="rect">
            <a:avLst/>
          </a:prstGeom>
          <a:solidFill>
            <a:srgbClr val="8FAD1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03" name="Google Shape;203;p23"/>
          <p:cNvSpPr txBox="1">
            <a:spLocks noGrp="1"/>
          </p:cNvSpPr>
          <p:nvPr>
            <p:ph type="title"/>
          </p:nvPr>
        </p:nvSpPr>
        <p:spPr>
          <a:xfrm>
            <a:off x="371226" y="295421"/>
            <a:ext cx="8438572" cy="642305"/>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1"/>
              </a:buClr>
              <a:buSzPts val="2200"/>
              <a:buFont typeface="Lato"/>
              <a:buNone/>
              <a:defRPr sz="2200" b="0" i="0" u="none" strike="noStrike" cap="none">
                <a:solidFill>
                  <a:schemeClr val="accen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474865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80492" y="841772"/>
            <a:ext cx="4869455" cy="1103310"/>
          </a:xfrm>
        </p:spPr>
        <p:txBody>
          <a:bodyPr anchor="b"/>
          <a:lstStyle>
            <a:lvl1pPr algn="l">
              <a:defRPr sz="2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2280492" y="2080617"/>
            <a:ext cx="4869455" cy="321060"/>
          </a:xfrm>
        </p:spPr>
        <p:txBody>
          <a:bodyPr/>
          <a:lstStyle>
            <a:lvl1pPr marL="0" indent="0" algn="l">
              <a:buNone/>
              <a:defRPr sz="16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362160" y="4582402"/>
            <a:ext cx="1666657" cy="234583"/>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80492" y="2423609"/>
            <a:ext cx="4869455" cy="374675"/>
          </a:xfrm>
        </p:spPr>
        <p:txBody>
          <a:bodyPr/>
          <a:lstStyle>
            <a:lvl1pPr>
              <a:defRPr>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23526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2225"/>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6906427" y="-12225"/>
            <a:ext cx="2252742" cy="5155725"/>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a:t>
            </a:fld>
            <a:endParaRPr lang="en-US"/>
          </a:p>
        </p:txBody>
      </p: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790575" y="4947567"/>
            <a:ext cx="525333" cy="14568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66CB3E-F6D9-463D-AF4D-B9177FD79F74}"/>
              </a:ext>
            </a:extLst>
          </p:cNvPr>
          <p:cNvCxnSpPr/>
          <p:nvPr userDrawn="1"/>
        </p:nvCxnSpPr>
        <p:spPr>
          <a:xfrm>
            <a:off x="361552" y="976585"/>
            <a:ext cx="630517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B97DF11A-A262-4E7A-9092-190A768D142B}"/>
              </a:ext>
            </a:extLst>
          </p:cNvPr>
          <p:cNvSpPr>
            <a:spLocks noGrp="1"/>
          </p:cNvSpPr>
          <p:nvPr>
            <p:ph idx="1"/>
          </p:nvPr>
        </p:nvSpPr>
        <p:spPr>
          <a:xfrm>
            <a:off x="361552" y="1426362"/>
            <a:ext cx="6065987" cy="3268038"/>
          </a:xfrm>
        </p:spPr>
        <p:txBody>
          <a:bodyPr/>
          <a:lstStyle>
            <a:lvl1pPr marL="169863" indent="-169863">
              <a:spcBef>
                <a:spcPts val="1800"/>
              </a:spcBef>
              <a:buFont typeface="Arial" panose="020B0604020202020204" pitchFamily="34" charset="0"/>
              <a:buChar char="•"/>
              <a:defRPr sz="1800">
                <a:solidFill>
                  <a:schemeClr val="tx1">
                    <a:lumMod val="75000"/>
                  </a:schemeClr>
                </a:solidFill>
              </a:defRPr>
            </a:lvl1pPr>
            <a:lvl2pPr marL="517525" indent="-171450">
              <a:defRPr sz="1400">
                <a:solidFill>
                  <a:schemeClr val="tx1">
                    <a:lumMod val="75000"/>
                  </a:schemeClr>
                </a:solidFill>
              </a:defRPr>
            </a:lvl2pPr>
            <a:lvl3pPr marL="801688" indent="-171450">
              <a:defRPr sz="1100">
                <a:solidFill>
                  <a:schemeClr val="tx1">
                    <a:lumMod val="75000"/>
                  </a:schemeClr>
                </a:solidFill>
              </a:defRPr>
            </a:lvl3pPr>
            <a:lvl4pPr>
              <a:defRPr sz="1100">
                <a:solidFill>
                  <a:schemeClr val="tx1">
                    <a:lumMod val="75000"/>
                  </a:schemeClr>
                </a:solidFill>
              </a:defRPr>
            </a:lvl4pPr>
            <a:lvl5pPr>
              <a:defRPr sz="1100">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48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114951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Tree>
    <p:extLst>
      <p:ext uri="{BB962C8B-B14F-4D97-AF65-F5344CB8AC3E}">
        <p14:creationId xmlns:p14="http://schemas.microsoft.com/office/powerpoint/2010/main" val="3507925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3847643" y="4973691"/>
            <a:ext cx="1464589"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800">
                <a:solidFill>
                  <a:schemeClr val="bg1">
                    <a:lumMod val="50000"/>
                  </a:schemeClr>
                </a:solidFill>
              </a:rPr>
              <a:t>CONFIDENTIAL</a:t>
            </a:r>
          </a:p>
        </p:txBody>
      </p:sp>
    </p:spTree>
    <p:extLst>
      <p:ext uri="{BB962C8B-B14F-4D97-AF65-F5344CB8AC3E}">
        <p14:creationId xmlns:p14="http://schemas.microsoft.com/office/powerpoint/2010/main" val="333659416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383095" y="1068750"/>
            <a:ext cx="837781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dirty="0">
                <a:solidFill>
                  <a:schemeClr val="bg1">
                    <a:lumMod val="65000"/>
                  </a:schemeClr>
                </a:solidFill>
                <a:latin typeface="Lato" charset="0"/>
                <a:ea typeface="Lato" charset="0"/>
                <a:cs typeface="Lato" charset="0"/>
              </a:rPr>
              <a:t>© 2024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9144000" cy="66675"/>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383095" y="4902487"/>
            <a:ext cx="8377810"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371226" y="295421"/>
            <a:ext cx="8438572" cy="642305"/>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383094" y="1203757"/>
            <a:ext cx="8426703" cy="204685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3898379" y="4979094"/>
            <a:ext cx="1363117" cy="107722"/>
          </a:xfrm>
          <a:prstGeom prst="rect">
            <a:avLst/>
          </a:prstGeom>
        </p:spPr>
        <p:txBody>
          <a:bodyPr vert="horz" wrap="square" lIns="0" tIns="0" rIns="0" bIns="0" rtlCol="0" anchor="ctr">
            <a:spAutoFit/>
          </a:bodyPr>
          <a:lstStyle>
            <a:lvl1pPr algn="ctr">
              <a:defRPr sz="7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8519467" y="4960629"/>
            <a:ext cx="245555" cy="107722"/>
          </a:xfrm>
          <a:prstGeom prst="rect">
            <a:avLst/>
          </a:prstGeom>
        </p:spPr>
        <p:txBody>
          <a:bodyPr vert="horz" wrap="square" lIns="0" tIns="0" rIns="0" bIns="0" rtlCol="0" anchor="ctr">
            <a:spAutoFit/>
          </a:bodyPr>
          <a:lstStyle>
            <a:lvl1pPr algn="r">
              <a:defRPr sz="700">
                <a:solidFill>
                  <a:schemeClr val="accent1"/>
                </a:solidFill>
              </a:defRPr>
            </a:lvl1pPr>
          </a:lstStyle>
          <a:p>
            <a:fld id="{911CAEDA-F13C-43B4-B3A8-D3983B745648}" type="slidenum">
              <a:rPr lang="en-US" smtClean="0"/>
              <a:pPr/>
              <a:t>‹#›</a:t>
            </a:fld>
            <a:endParaRPr lang="en-US"/>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7791964" y="4944673"/>
            <a:ext cx="523943" cy="143933"/>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37500304"/>
      </p:ext>
    </p:extLst>
  </p:cSld>
  <p:clrMap bg1="lt1" tx1="dk1" bg2="lt2" tx2="dk2" accent1="accent1" accent2="accent2" accent3="accent3" accent4="accent4" accent5="accent5" accent6="accent6" hlink="hlink" folHlink="folHlink"/>
  <p:sldLayoutIdLst>
    <p:sldLayoutId id="2147483740" r:id="rId1"/>
    <p:sldLayoutId id="2147483689" r:id="rId2"/>
    <p:sldLayoutId id="2147483708" r:id="rId3"/>
    <p:sldLayoutId id="2147483709" r:id="rId4"/>
    <p:sldLayoutId id="2147483741" r:id="rId5"/>
    <p:sldLayoutId id="2147483746" r:id="rId6"/>
    <p:sldLayoutId id="2147483692" r:id="rId7"/>
    <p:sldLayoutId id="2147483747" r:id="rId8"/>
    <p:sldLayoutId id="2147483751" r:id="rId9"/>
    <p:sldLayoutId id="2147483755" r:id="rId10"/>
    <p:sldLayoutId id="2147483712" r:id="rId11"/>
    <p:sldLayoutId id="2147483790" r:id="rId12"/>
  </p:sldLayoutIdLst>
  <p:hf hdr="0" ftr="0" dt="0"/>
  <p:txStyles>
    <p:title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p:titleStyle>
    <p:body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userDrawn="1">
          <p15:clr>
            <a:srgbClr val="F26B43"/>
          </p15:clr>
        </p15:guide>
        <p15:guide id="3" pos="4344" userDrawn="1">
          <p15:clr>
            <a:srgbClr val="F26B43"/>
          </p15:clr>
        </p15:guide>
        <p15:guide id="4" orient="horz" pos="3107" userDrawn="1">
          <p15:clr>
            <a:srgbClr val="F26B43"/>
          </p15:clr>
        </p15:guide>
        <p15:guide id="5" pos="2885" userDrawn="1">
          <p15:clr>
            <a:srgbClr val="F26B43"/>
          </p15:clr>
        </p15:guide>
        <p15:guide id="6" orient="horz" pos="16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383095" y="1068750"/>
            <a:ext cx="8377810"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371226" y="4950680"/>
            <a:ext cx="2214880" cy="96950"/>
          </a:xfrm>
          <a:prstGeom prst="rect">
            <a:avLst/>
          </a:prstGeom>
          <a:ln>
            <a:noFill/>
          </a:ln>
        </p:spPr>
        <p:txBody>
          <a:bodyPr wrap="square" lIns="0" tIns="0" rIns="0" bIns="0" rtlCol="0">
            <a:spAutoFit/>
          </a:bodyPr>
          <a:lstStyle/>
          <a:p>
            <a:pPr algn="l">
              <a:lnSpc>
                <a:spcPct val="90000"/>
              </a:lnSpc>
            </a:pPr>
            <a:r>
              <a:rPr lang="en-US" sz="700" b="0" i="0">
                <a:solidFill>
                  <a:schemeClr val="bg1">
                    <a:lumMod val="65000"/>
                  </a:schemeClr>
                </a:solidFill>
                <a:latin typeface="Lato" charset="0"/>
                <a:ea typeface="Lato" charset="0"/>
                <a:cs typeface="Lato" charset="0"/>
              </a:rPr>
              <a:t>© 2018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9144000" cy="66675"/>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91425" tIns="45713" rIns="91425" bIns="45713" rtlCol="0" anchor="ctr"/>
          <a:lstStyle/>
          <a:p>
            <a:pPr algn="ctr"/>
            <a:endParaRPr lang="en-US" sz="1400">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383095" y="4902487"/>
            <a:ext cx="8377810"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371226" y="295421"/>
            <a:ext cx="8438572" cy="642305"/>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383094" y="1203757"/>
            <a:ext cx="8426703" cy="2046856"/>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3898379" y="4979094"/>
            <a:ext cx="1363117" cy="107722"/>
          </a:xfrm>
          <a:prstGeom prst="rect">
            <a:avLst/>
          </a:prstGeom>
        </p:spPr>
        <p:txBody>
          <a:bodyPr vert="horz" wrap="square" lIns="0" tIns="0" rIns="0" bIns="0" rtlCol="0" anchor="ctr">
            <a:spAutoFit/>
          </a:bodyPr>
          <a:lstStyle>
            <a:lvl1pPr algn="ctr">
              <a:defRPr sz="700">
                <a:solidFill>
                  <a:schemeClr val="bg1">
                    <a:lumMod val="50000"/>
                  </a:schemeClr>
                </a:solidFill>
              </a:defRPr>
            </a:lvl1pPr>
          </a:lstStyle>
          <a:p>
            <a:endParaRPr lang="en-US"/>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8519467" y="4960629"/>
            <a:ext cx="245555" cy="107722"/>
          </a:xfrm>
          <a:prstGeom prst="rect">
            <a:avLst/>
          </a:prstGeom>
        </p:spPr>
        <p:txBody>
          <a:bodyPr vert="horz" wrap="square" lIns="0" tIns="0" rIns="0" bIns="0" rtlCol="0" anchor="ctr">
            <a:spAutoFit/>
          </a:bodyPr>
          <a:lstStyle>
            <a:lvl1pPr algn="r">
              <a:defRPr sz="700">
                <a:solidFill>
                  <a:schemeClr val="accent1"/>
                </a:solidFill>
              </a:defRPr>
            </a:lvl1pPr>
          </a:lstStyle>
          <a:p>
            <a:fld id="{911CAEDA-F13C-43B4-B3A8-D3983B745648}" type="slidenum">
              <a:rPr lang="en-US" smtClean="0"/>
              <a:pPr/>
              <a:t>‹#›</a:t>
            </a:fld>
            <a:endParaRPr lang="en-US"/>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8471220" y="4947567"/>
            <a:ext cx="0" cy="139249"/>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7791964" y="4944673"/>
            <a:ext cx="523943" cy="143933"/>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MSIPCMContentMarking" descr="{&quot;HashCode&quot;:817091896,&quot;Placement&quot;:&quot;Footer&quot;}">
            <a:extLst>
              <a:ext uri="{FF2B5EF4-FFF2-40B4-BE49-F238E27FC236}">
                <a16:creationId xmlns:a16="http://schemas.microsoft.com/office/drawing/2014/main" id="{42D26A69-99AE-4B91-AB84-823A524A3A9C}"/>
              </a:ext>
            </a:extLst>
          </p:cNvPr>
          <p:cNvSpPr txBox="1"/>
          <p:nvPr userDrawn="1"/>
        </p:nvSpPr>
        <p:spPr>
          <a:xfrm>
            <a:off x="3984292" y="4932427"/>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132539694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Lst>
  <p:hf hdr="0" ftr="0" dt="0"/>
  <p:txStyles>
    <p:titleStyle>
      <a:lvl1pPr algn="l" defTabSz="685800" rtl="0" eaLnBrk="1" latinLnBrk="0" hangingPunct="1">
        <a:lnSpc>
          <a:spcPct val="90000"/>
        </a:lnSpc>
        <a:spcBef>
          <a:spcPct val="0"/>
        </a:spcBef>
        <a:buNone/>
        <a:defRPr sz="2200" kern="1200" cap="all" baseline="0">
          <a:solidFill>
            <a:schemeClr val="accent1"/>
          </a:solidFill>
          <a:latin typeface="+mn-lt"/>
          <a:ea typeface="Lato Light" panose="020F0302020204030203" pitchFamily="34" charset="0"/>
          <a:cs typeface="Lato Light" panose="020F0302020204030203" pitchFamily="34" charset="0"/>
        </a:defRPr>
      </a:lvl1pPr>
    </p:titleStyle>
    <p:bodyStyle>
      <a:lvl1pPr marL="0" indent="0" algn="l" defTabSz="685800" rtl="0" eaLnBrk="1" latinLnBrk="0" hangingPunct="1">
        <a:lnSpc>
          <a:spcPct val="95000"/>
        </a:lnSpc>
        <a:spcBef>
          <a:spcPts val="1200"/>
        </a:spcBef>
        <a:buFont typeface="Arial" panose="020B0604020202020204" pitchFamily="34" charset="0"/>
        <a:buNone/>
        <a:defRPr sz="1500" kern="1200">
          <a:solidFill>
            <a:schemeClr val="tx1"/>
          </a:solidFill>
          <a:latin typeface="+mn-lt"/>
          <a:ea typeface="+mn-ea"/>
          <a:cs typeface="+mn-cs"/>
        </a:defRPr>
      </a:lvl1pPr>
      <a:lvl2pPr marL="344488" indent="-171450" algn="l" defTabSz="685800" rtl="0" eaLnBrk="1" latinLnBrk="0" hangingPunct="1">
        <a:lnSpc>
          <a:spcPct val="95000"/>
        </a:lnSpc>
        <a:spcBef>
          <a:spcPts val="375"/>
        </a:spcBef>
        <a:buFont typeface="Arial" panose="020B0604020202020204" pitchFamily="34" charset="0"/>
        <a:buChar char="•"/>
        <a:defRPr sz="1500" kern="1200">
          <a:solidFill>
            <a:schemeClr val="tx1"/>
          </a:solidFill>
          <a:latin typeface="+mn-lt"/>
          <a:ea typeface="+mn-ea"/>
          <a:cs typeface="+mn-cs"/>
        </a:defRPr>
      </a:lvl2pPr>
      <a:lvl3pPr marL="685800" indent="-171450" algn="l" defTabSz="685800" rtl="0" eaLnBrk="1" latinLnBrk="0" hangingPunct="1">
        <a:lnSpc>
          <a:spcPct val="95000"/>
        </a:lnSpc>
        <a:spcBef>
          <a:spcPts val="375"/>
        </a:spcBef>
        <a:buFont typeface="Arial" panose="020B0604020202020204" pitchFamily="34" charset="0"/>
        <a:buChar char="•"/>
        <a:defRPr sz="1200" kern="1200">
          <a:solidFill>
            <a:schemeClr val="tx1"/>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p15:clr>
            <a:srgbClr val="F26B43"/>
          </p15:clr>
        </p15:guide>
        <p15:guide id="3" pos="4344">
          <p15:clr>
            <a:srgbClr val="F26B43"/>
          </p15:clr>
        </p15:guide>
        <p15:guide id="4" orient="horz" pos="3107">
          <p15:clr>
            <a:srgbClr val="F26B43"/>
          </p15:clr>
        </p15:guide>
        <p15:guide id="5" pos="2885">
          <p15:clr>
            <a:srgbClr val="F26B43"/>
          </p15:clr>
        </p15:guide>
        <p15:guide id="6" orient="horz" pos="16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5minutejuno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A5662-700B-4BE5-9A4C-FDF59C348068}"/>
              </a:ext>
            </a:extLst>
          </p:cNvPr>
          <p:cNvSpPr>
            <a:spLocks noGrp="1"/>
          </p:cNvSpPr>
          <p:nvPr>
            <p:ph type="ctrTitle"/>
          </p:nvPr>
        </p:nvSpPr>
        <p:spPr>
          <a:xfrm>
            <a:off x="2280492" y="673769"/>
            <a:ext cx="4869455" cy="1698096"/>
          </a:xfrm>
        </p:spPr>
        <p:txBody>
          <a:bodyPr/>
          <a:lstStyle/>
          <a:p>
            <a:pPr>
              <a:lnSpc>
                <a:spcPct val="100000"/>
              </a:lnSpc>
            </a:pPr>
            <a:r>
              <a:rPr lang="en-US" cap="none" dirty="0"/>
              <a:t>Juniper </a:t>
            </a:r>
            <a:r>
              <a:rPr lang="en-US" cap="none" dirty="0" err="1"/>
              <a:t>Apstra</a:t>
            </a:r>
            <a:r>
              <a:rPr lang="en-US" cap="none" dirty="0"/>
              <a:t> 4.2.1</a:t>
            </a:r>
            <a:br>
              <a:rPr lang="en-US" cap="none" dirty="0"/>
            </a:br>
            <a:r>
              <a:rPr lang="en-US" cap="none" dirty="0"/>
              <a:t>EVE-NG Virtual Lab Demo</a:t>
            </a:r>
            <a:br>
              <a:rPr lang="en-US" cap="none" dirty="0"/>
            </a:br>
            <a:r>
              <a:rPr lang="en-US" sz="1500" i="1" cap="none" dirty="0"/>
              <a:t>Video series companion guide</a:t>
            </a:r>
            <a:br>
              <a:rPr lang="en-US" sz="1500" i="1" cap="none" dirty="0"/>
            </a:br>
            <a:br>
              <a:rPr lang="en-US" sz="1500" i="1" cap="none" dirty="0"/>
            </a:br>
            <a:r>
              <a:rPr lang="en-US" sz="1500" b="1" dirty="0">
                <a:highlight>
                  <a:srgbClr val="808080"/>
                </a:highlight>
              </a:rPr>
              <a:t>Video 11: Day-2 </a:t>
            </a:r>
            <a:r>
              <a:rPr lang="en-US" sz="1500" b="1">
                <a:highlight>
                  <a:srgbClr val="808080"/>
                </a:highlight>
              </a:rPr>
              <a:t>Ops scenarios</a:t>
            </a:r>
            <a:endParaRPr lang="en-US" cap="none" dirty="0">
              <a:highlight>
                <a:srgbClr val="808080"/>
              </a:highlight>
            </a:endParaRPr>
          </a:p>
        </p:txBody>
      </p:sp>
      <p:sp>
        <p:nvSpPr>
          <p:cNvPr id="4" name="Text Placeholder 5">
            <a:extLst>
              <a:ext uri="{FF2B5EF4-FFF2-40B4-BE49-F238E27FC236}">
                <a16:creationId xmlns:a16="http://schemas.microsoft.com/office/drawing/2014/main" id="{54927F54-728A-5F4C-A7D3-C585E1AF398D}"/>
              </a:ext>
            </a:extLst>
          </p:cNvPr>
          <p:cNvSpPr>
            <a:spLocks noGrp="1"/>
          </p:cNvSpPr>
          <p:nvPr>
            <p:ph type="body" sz="quarter" idx="10"/>
          </p:nvPr>
        </p:nvSpPr>
        <p:spPr>
          <a:xfrm>
            <a:off x="2280492" y="2571750"/>
            <a:ext cx="4869455" cy="1787655"/>
          </a:xfrm>
        </p:spPr>
        <p:txBody>
          <a:bodyPr/>
          <a:lstStyle/>
          <a:p>
            <a:pPr>
              <a:lnSpc>
                <a:spcPct val="100000"/>
              </a:lnSpc>
            </a:pPr>
            <a:r>
              <a:rPr lang="en-US" dirty="0"/>
              <a:t>Colin Doyle, Sr. CE AMER</a:t>
            </a:r>
          </a:p>
          <a:p>
            <a:pPr>
              <a:lnSpc>
                <a:spcPct val="100000"/>
              </a:lnSpc>
            </a:pPr>
            <a:r>
              <a:rPr lang="en-US" i="1" dirty="0"/>
              <a:t>See the complete video walkthrough on YouTube at: </a:t>
            </a:r>
            <a:r>
              <a:rPr lang="en-US" i="1" dirty="0">
                <a:hlinkClick r:id="rId3"/>
              </a:rPr>
              <a:t>https://www.youtube.com/@5minutejunos</a:t>
            </a:r>
            <a:endParaRPr lang="en-US" i="1" dirty="0"/>
          </a:p>
          <a:p>
            <a:pPr>
              <a:lnSpc>
                <a:spcPct val="100000"/>
              </a:lnSpc>
            </a:pPr>
            <a:r>
              <a:rPr lang="en-US" i="1" dirty="0"/>
              <a:t>Ask questions at the Juniper Elevate Community using the hashtag #5minutejunos</a:t>
            </a:r>
          </a:p>
        </p:txBody>
      </p:sp>
      <p:sp>
        <p:nvSpPr>
          <p:cNvPr id="5" name="TextBox 4">
            <a:extLst>
              <a:ext uri="{FF2B5EF4-FFF2-40B4-BE49-F238E27FC236}">
                <a16:creationId xmlns:a16="http://schemas.microsoft.com/office/drawing/2014/main" id="{03AA826F-ACDA-1117-FB83-98F80B4F35D9}"/>
              </a:ext>
            </a:extLst>
          </p:cNvPr>
          <p:cNvSpPr txBox="1"/>
          <p:nvPr/>
        </p:nvSpPr>
        <p:spPr>
          <a:xfrm>
            <a:off x="1961619" y="4633301"/>
            <a:ext cx="2840258" cy="461665"/>
          </a:xfrm>
          <a:prstGeom prst="rect">
            <a:avLst/>
          </a:prstGeom>
          <a:noFill/>
        </p:spPr>
        <p:txBody>
          <a:bodyPr wrap="square" rtlCol="0">
            <a:spAutoFit/>
          </a:bodyPr>
          <a:lstStyle/>
          <a:p>
            <a:r>
              <a:rPr lang="en-US" sz="800" dirty="0">
                <a:solidFill>
                  <a:schemeClr val="bg1"/>
                </a:solidFill>
              </a:rPr>
              <a:t>Adapted from v4.0.0 documentation originally compiled by:</a:t>
            </a:r>
            <a:br>
              <a:rPr lang="en-US" sz="800" dirty="0">
                <a:solidFill>
                  <a:schemeClr val="bg1"/>
                </a:solidFill>
              </a:rPr>
            </a:br>
            <a:r>
              <a:rPr lang="en-US" sz="800" dirty="0">
                <a:solidFill>
                  <a:schemeClr val="bg1"/>
                </a:solidFill>
              </a:rPr>
              <a:t>- Raymond Lam, SSE APAC</a:t>
            </a:r>
            <a:br>
              <a:rPr lang="en-US" sz="800" dirty="0">
                <a:solidFill>
                  <a:schemeClr val="bg1"/>
                </a:solidFill>
              </a:rPr>
            </a:br>
            <a:r>
              <a:rPr lang="en-US" sz="800" dirty="0">
                <a:solidFill>
                  <a:schemeClr val="bg1"/>
                </a:solidFill>
              </a:rPr>
              <a:t>- Tony Chan, SSE APAC</a:t>
            </a:r>
          </a:p>
        </p:txBody>
      </p:sp>
    </p:spTree>
    <p:extLst>
      <p:ext uri="{BB962C8B-B14F-4D97-AF65-F5344CB8AC3E}">
        <p14:creationId xmlns:p14="http://schemas.microsoft.com/office/powerpoint/2010/main" val="4062143660"/>
      </p:ext>
    </p:extLst>
  </p:cSld>
  <p:clrMapOvr>
    <a:masterClrMapping/>
  </p:clrMapOvr>
  <mc:AlternateContent xmlns:mc="http://schemas.openxmlformats.org/markup-compatibility/2006" xmlns:p14="http://schemas.microsoft.com/office/powerpoint/2010/main">
    <mc:Choice Requires="p14">
      <p:transition spd="slow" p14:dur="2000" advTm="15578"/>
    </mc:Choice>
    <mc:Fallback xmlns="">
      <p:transition spd="slow" advTm="1557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Initial Analysis</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Starting from the Blueprints menu, note the </a:t>
            </a:r>
            <a:r>
              <a:rPr lang="en-US" sz="1000" b="1" dirty="0">
                <a:solidFill>
                  <a:schemeClr val="bg1">
                    <a:lumMod val="75000"/>
                  </a:schemeClr>
                </a:solidFill>
              </a:rPr>
              <a:t>Service Anomalies</a:t>
            </a:r>
            <a:r>
              <a:rPr lang="en-US" sz="1000" dirty="0">
                <a:solidFill>
                  <a:schemeClr val="bg1">
                    <a:lumMod val="75000"/>
                  </a:schemeClr>
                </a:solidFill>
              </a:rPr>
              <a:t> in </a:t>
            </a:r>
            <a:r>
              <a:rPr lang="en-US" sz="1000" b="1" dirty="0">
                <a:solidFill>
                  <a:schemeClr val="bg1">
                    <a:lumMod val="75000"/>
                  </a:schemeClr>
                </a:solidFill>
              </a:rPr>
              <a:t>DC-A</a:t>
            </a:r>
            <a:r>
              <a:rPr lang="en-US" sz="1000" dirty="0">
                <a:solidFill>
                  <a:schemeClr val="bg1">
                    <a:lumMod val="75000"/>
                  </a:schemeClr>
                </a:solidFill>
              </a:rPr>
              <a:t>, then click the </a:t>
            </a:r>
            <a:r>
              <a:rPr lang="en-US" sz="1000" b="1" dirty="0">
                <a:solidFill>
                  <a:schemeClr val="bg1">
                    <a:lumMod val="75000"/>
                  </a:schemeClr>
                </a:solidFill>
              </a:rPr>
              <a:t>DC-A</a:t>
            </a:r>
            <a:r>
              <a:rPr lang="en-US" sz="1000" dirty="0">
                <a:solidFill>
                  <a:schemeClr val="bg1">
                    <a:lumMod val="75000"/>
                  </a:schemeClr>
                </a:solidFill>
              </a:rPr>
              <a:t> Blueprint name to open the </a:t>
            </a:r>
            <a:r>
              <a:rPr lang="en-US" sz="1000" b="1" dirty="0">
                <a:solidFill>
                  <a:schemeClr val="bg1">
                    <a:lumMod val="75000"/>
                  </a:schemeClr>
                </a:solidFill>
              </a:rPr>
              <a:t>DC-A</a:t>
            </a:r>
            <a:r>
              <a:rPr lang="en-US" sz="1000" dirty="0">
                <a:solidFill>
                  <a:schemeClr val="bg1">
                    <a:lumMod val="75000"/>
                  </a:schemeClr>
                </a:solidFill>
              </a:rPr>
              <a:t> Dashboard</a:t>
            </a:r>
          </a:p>
          <a:p>
            <a:pPr marL="171450" indent="-171450">
              <a:lnSpc>
                <a:spcPct val="100000"/>
              </a:lnSpc>
              <a:spcBef>
                <a:spcPts val="300"/>
              </a:spcBef>
              <a:buFont typeface="Arial" panose="020B0604020202020204" pitchFamily="34" charset="0"/>
              <a:buChar char="•"/>
            </a:pPr>
            <a:r>
              <a:rPr lang="en-US" sz="1000" dirty="0">
                <a:solidFill>
                  <a:schemeClr val="bg1">
                    <a:lumMod val="75000"/>
                  </a:schemeClr>
                </a:solidFill>
              </a:rPr>
              <a:t>The Dashboard has 3 sections – we will use the following 2 sections to troubleshoot our issue:</a:t>
            </a:r>
          </a:p>
          <a:p>
            <a:pPr marL="515938" lvl="1">
              <a:lnSpc>
                <a:spcPct val="100000"/>
              </a:lnSpc>
              <a:spcBef>
                <a:spcPts val="300"/>
              </a:spcBef>
            </a:pPr>
            <a:r>
              <a:rPr lang="en-US" sz="1000" b="1" dirty="0">
                <a:solidFill>
                  <a:schemeClr val="bg1">
                    <a:lumMod val="75000"/>
                  </a:schemeClr>
                </a:solidFill>
              </a:rPr>
              <a:t>Anomalies</a:t>
            </a:r>
            <a:r>
              <a:rPr lang="en-US" sz="1000" dirty="0">
                <a:solidFill>
                  <a:schemeClr val="bg1">
                    <a:lumMod val="75000"/>
                  </a:schemeClr>
                </a:solidFill>
              </a:rPr>
              <a:t>: discrete elements where the production fabric deviates from our defined Intent, sorted into categories</a:t>
            </a:r>
          </a:p>
          <a:p>
            <a:pPr marL="515938" lvl="1">
              <a:lnSpc>
                <a:spcPct val="100000"/>
              </a:lnSpc>
              <a:spcBef>
                <a:spcPts val="300"/>
              </a:spcBef>
            </a:pPr>
            <a:r>
              <a:rPr lang="en-US" sz="1000" b="1" dirty="0">
                <a:solidFill>
                  <a:schemeClr val="bg1">
                    <a:lumMod val="75000"/>
                  </a:schemeClr>
                </a:solidFill>
              </a:rPr>
              <a:t>Node</a:t>
            </a:r>
            <a:r>
              <a:rPr lang="en-US" sz="1000" dirty="0">
                <a:solidFill>
                  <a:schemeClr val="bg1">
                    <a:lumMod val="75000"/>
                  </a:schemeClr>
                </a:solidFill>
              </a:rPr>
              <a:t> </a:t>
            </a:r>
            <a:r>
              <a:rPr lang="en-US" sz="1000" b="1" dirty="0">
                <a:solidFill>
                  <a:schemeClr val="bg1">
                    <a:lumMod val="75000"/>
                  </a:schemeClr>
                </a:solidFill>
              </a:rPr>
              <a:t>Status</a:t>
            </a:r>
            <a:r>
              <a:rPr lang="en-US" sz="1000" dirty="0">
                <a:solidFill>
                  <a:schemeClr val="bg1">
                    <a:lumMod val="75000"/>
                  </a:schemeClr>
                </a:solidFill>
              </a:rPr>
              <a:t>: a chart that maps anomalies to managed devices, with larger red circles representing a higher number of associated anomalies, and smaller red circles representing fewer associated anomalies</a:t>
            </a:r>
          </a:p>
          <a:p>
            <a:pPr marL="176213" indent="-171450">
              <a:lnSpc>
                <a:spcPct val="100000"/>
              </a:lnSpc>
              <a:spcBef>
                <a:spcPts val="300"/>
              </a:spcBef>
              <a:buFont typeface="Arial" panose="020B0604020202020204" pitchFamily="34" charset="0"/>
              <a:buChar char="•"/>
            </a:pPr>
            <a:r>
              <a:rPr lang="en-US" sz="1000" dirty="0"/>
              <a:t>Remembering that troubleshooting starts at Layer-1 and moves towards Layer-7, we start by viewing the </a:t>
            </a:r>
            <a:r>
              <a:rPr lang="en-US" sz="1000" b="1" dirty="0"/>
              <a:t>Cabling</a:t>
            </a:r>
            <a:r>
              <a:rPr lang="en-US" sz="1000" dirty="0"/>
              <a:t> anomalies – if Layer-2 is broken, all higher layers will be impacted</a:t>
            </a:r>
          </a:p>
        </p:txBody>
      </p:sp>
      <p:pic>
        <p:nvPicPr>
          <p:cNvPr id="5" name="Picture 4">
            <a:extLst>
              <a:ext uri="{FF2B5EF4-FFF2-40B4-BE49-F238E27FC236}">
                <a16:creationId xmlns:a16="http://schemas.microsoft.com/office/drawing/2014/main" id="{A3D1701F-E85F-DFD6-9232-6FDD123E3B4E}"/>
              </a:ext>
            </a:extLst>
          </p:cNvPr>
          <p:cNvPicPr>
            <a:picLocks noChangeAspect="1"/>
          </p:cNvPicPr>
          <p:nvPr/>
        </p:nvPicPr>
        <p:blipFill>
          <a:blip r:embed="rId2"/>
          <a:stretch>
            <a:fillRect/>
          </a:stretch>
        </p:blipFill>
        <p:spPr>
          <a:xfrm>
            <a:off x="4572000" y="947300"/>
            <a:ext cx="4188353" cy="1891330"/>
          </a:xfrm>
          <a:prstGeom prst="rect">
            <a:avLst/>
          </a:prstGeom>
        </p:spPr>
      </p:pic>
      <p:pic>
        <p:nvPicPr>
          <p:cNvPr id="8" name="Picture 7">
            <a:extLst>
              <a:ext uri="{FF2B5EF4-FFF2-40B4-BE49-F238E27FC236}">
                <a16:creationId xmlns:a16="http://schemas.microsoft.com/office/drawing/2014/main" id="{F5B29D59-B720-7BEA-F003-2EA10451B6AB}"/>
              </a:ext>
            </a:extLst>
          </p:cNvPr>
          <p:cNvPicPr>
            <a:picLocks noChangeAspect="1"/>
          </p:cNvPicPr>
          <p:nvPr/>
        </p:nvPicPr>
        <p:blipFill>
          <a:blip r:embed="rId3"/>
          <a:stretch>
            <a:fillRect/>
          </a:stretch>
        </p:blipFill>
        <p:spPr>
          <a:xfrm>
            <a:off x="5030120" y="2891339"/>
            <a:ext cx="3314380" cy="1401808"/>
          </a:xfrm>
          <a:prstGeom prst="rect">
            <a:avLst/>
          </a:prstGeom>
        </p:spPr>
      </p:pic>
      <p:sp>
        <p:nvSpPr>
          <p:cNvPr id="9" name="TextBox 8">
            <a:extLst>
              <a:ext uri="{FF2B5EF4-FFF2-40B4-BE49-F238E27FC236}">
                <a16:creationId xmlns:a16="http://schemas.microsoft.com/office/drawing/2014/main" id="{162234FE-37E5-8674-6A82-EC63A145CA19}"/>
              </a:ext>
            </a:extLst>
          </p:cNvPr>
          <p:cNvSpPr txBox="1"/>
          <p:nvPr/>
        </p:nvSpPr>
        <p:spPr>
          <a:xfrm>
            <a:off x="4897545" y="4170036"/>
            <a:ext cx="3609725" cy="553998"/>
          </a:xfrm>
          <a:prstGeom prst="rect">
            <a:avLst/>
          </a:prstGeom>
          <a:noFill/>
        </p:spPr>
        <p:txBody>
          <a:bodyPr wrap="square" rtlCol="0">
            <a:spAutoFit/>
          </a:bodyPr>
          <a:lstStyle/>
          <a:p>
            <a:pPr algn="ctr"/>
            <a:r>
              <a:rPr lang="en-US" sz="1000" i="1" dirty="0"/>
              <a:t>Note that without even clicking into anything, we can already diagnose the issue as cabling between Leaf1 and Spine2 based on the Node Status chart!</a:t>
            </a:r>
          </a:p>
        </p:txBody>
      </p:sp>
    </p:spTree>
    <p:extLst>
      <p:ext uri="{BB962C8B-B14F-4D97-AF65-F5344CB8AC3E}">
        <p14:creationId xmlns:p14="http://schemas.microsoft.com/office/powerpoint/2010/main" val="502746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Exploring the Data</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679095"/>
          </a:xfrm>
        </p:spPr>
        <p:txBody>
          <a:bodyPr/>
          <a:lstStyle/>
          <a:p>
            <a:pPr>
              <a:lnSpc>
                <a:spcPct val="100000"/>
              </a:lnSpc>
              <a:spcBef>
                <a:spcPts val="900"/>
              </a:spcBef>
            </a:pPr>
            <a:r>
              <a:rPr lang="en-US" sz="1000" dirty="0"/>
              <a:t>We know that we have a cabling issue between </a:t>
            </a:r>
            <a:r>
              <a:rPr lang="en-US" sz="1000" b="1" dirty="0"/>
              <a:t>Leaf1</a:t>
            </a:r>
            <a:r>
              <a:rPr lang="en-US" sz="1000" dirty="0"/>
              <a:t> and </a:t>
            </a:r>
            <a:r>
              <a:rPr lang="en-US" sz="1000" b="1" dirty="0"/>
              <a:t>Spine2</a:t>
            </a:r>
            <a:r>
              <a:rPr lang="en-US" sz="1000" dirty="0"/>
              <a:t> based on the </a:t>
            </a:r>
            <a:r>
              <a:rPr lang="en-US" sz="1000" b="1" dirty="0"/>
              <a:t>Node Status</a:t>
            </a:r>
            <a:r>
              <a:rPr lang="en-US" sz="1000" dirty="0"/>
              <a:t> chart. Before we resolve the issue, let’s look at the ways we can drill down into the data from the dashboard…</a:t>
            </a:r>
          </a:p>
        </p:txBody>
      </p:sp>
      <p:pic>
        <p:nvPicPr>
          <p:cNvPr id="4" name="Picture 3">
            <a:extLst>
              <a:ext uri="{FF2B5EF4-FFF2-40B4-BE49-F238E27FC236}">
                <a16:creationId xmlns:a16="http://schemas.microsoft.com/office/drawing/2014/main" id="{64C78BAA-0464-3DF1-67A4-EECCB6E4BBB4}"/>
              </a:ext>
            </a:extLst>
          </p:cNvPr>
          <p:cNvPicPr>
            <a:picLocks noChangeAspect="1"/>
          </p:cNvPicPr>
          <p:nvPr/>
        </p:nvPicPr>
        <p:blipFill>
          <a:blip r:embed="rId2"/>
          <a:stretch>
            <a:fillRect/>
          </a:stretch>
        </p:blipFill>
        <p:spPr>
          <a:xfrm>
            <a:off x="371226" y="2321907"/>
            <a:ext cx="2228878" cy="952641"/>
          </a:xfrm>
          <a:prstGeom prst="rect">
            <a:avLst/>
          </a:prstGeom>
        </p:spPr>
      </p:pic>
      <p:sp>
        <p:nvSpPr>
          <p:cNvPr id="6" name="TextBox 5">
            <a:extLst>
              <a:ext uri="{FF2B5EF4-FFF2-40B4-BE49-F238E27FC236}">
                <a16:creationId xmlns:a16="http://schemas.microsoft.com/office/drawing/2014/main" id="{0CDB95B0-BA46-A72C-B27D-D697D2824936}"/>
              </a:ext>
            </a:extLst>
          </p:cNvPr>
          <p:cNvSpPr txBox="1"/>
          <p:nvPr/>
        </p:nvSpPr>
        <p:spPr>
          <a:xfrm>
            <a:off x="371226" y="3221156"/>
            <a:ext cx="2228878" cy="400110"/>
          </a:xfrm>
          <a:prstGeom prst="rect">
            <a:avLst/>
          </a:prstGeom>
          <a:noFill/>
        </p:spPr>
        <p:txBody>
          <a:bodyPr wrap="square" rtlCol="0">
            <a:spAutoFit/>
          </a:bodyPr>
          <a:lstStyle/>
          <a:p>
            <a:r>
              <a:rPr lang="en-US" sz="1000" dirty="0"/>
              <a:t>Clicking the </a:t>
            </a:r>
            <a:r>
              <a:rPr lang="en-US" sz="1000" b="1" dirty="0"/>
              <a:t>Cabling</a:t>
            </a:r>
            <a:r>
              <a:rPr lang="en-US" sz="1000" dirty="0"/>
              <a:t> anomaly opens the live view in the Active fabric tab</a:t>
            </a:r>
          </a:p>
        </p:txBody>
      </p:sp>
      <p:pic>
        <p:nvPicPr>
          <p:cNvPr id="10" name="Picture 9">
            <a:extLst>
              <a:ext uri="{FF2B5EF4-FFF2-40B4-BE49-F238E27FC236}">
                <a16:creationId xmlns:a16="http://schemas.microsoft.com/office/drawing/2014/main" id="{78C525F9-DCBF-72BE-2518-2A024FA7B025}"/>
              </a:ext>
            </a:extLst>
          </p:cNvPr>
          <p:cNvPicPr>
            <a:picLocks noChangeAspect="1"/>
          </p:cNvPicPr>
          <p:nvPr/>
        </p:nvPicPr>
        <p:blipFill>
          <a:blip r:embed="rId3"/>
          <a:stretch>
            <a:fillRect/>
          </a:stretch>
        </p:blipFill>
        <p:spPr>
          <a:xfrm>
            <a:off x="3922861" y="1325832"/>
            <a:ext cx="4977898" cy="2359101"/>
          </a:xfrm>
          <a:prstGeom prst="rect">
            <a:avLst/>
          </a:prstGeom>
        </p:spPr>
      </p:pic>
      <p:sp>
        <p:nvSpPr>
          <p:cNvPr id="11" name="TextBox 10">
            <a:extLst>
              <a:ext uri="{FF2B5EF4-FFF2-40B4-BE49-F238E27FC236}">
                <a16:creationId xmlns:a16="http://schemas.microsoft.com/office/drawing/2014/main" id="{954C595E-E047-6716-C6DB-42672F2730C5}"/>
              </a:ext>
            </a:extLst>
          </p:cNvPr>
          <p:cNvSpPr txBox="1"/>
          <p:nvPr/>
        </p:nvSpPr>
        <p:spPr>
          <a:xfrm>
            <a:off x="3922860" y="3684933"/>
            <a:ext cx="3267867" cy="1169551"/>
          </a:xfrm>
          <a:prstGeom prst="rect">
            <a:avLst/>
          </a:prstGeom>
          <a:noFill/>
        </p:spPr>
        <p:txBody>
          <a:bodyPr wrap="square" rtlCol="0">
            <a:spAutoFit/>
          </a:bodyPr>
          <a:lstStyle/>
          <a:p>
            <a:r>
              <a:rPr lang="en-US" sz="1000" dirty="0"/>
              <a:t>From here, we see:</a:t>
            </a:r>
          </a:p>
          <a:p>
            <a:pPr marL="228600" indent="-228600">
              <a:buFont typeface="+mj-lt"/>
              <a:buAutoNum type="arabicPeriod"/>
            </a:pPr>
            <a:r>
              <a:rPr lang="en-US" sz="1000" dirty="0"/>
              <a:t>Impacted nodes</a:t>
            </a:r>
          </a:p>
          <a:p>
            <a:pPr marL="228600" indent="-228600">
              <a:buFont typeface="+mj-lt"/>
              <a:buAutoNum type="arabicPeriod"/>
            </a:pPr>
            <a:r>
              <a:rPr lang="en-US" sz="1000" dirty="0"/>
              <a:t>The interface names that are impacted</a:t>
            </a:r>
          </a:p>
          <a:p>
            <a:pPr marL="228600" indent="-228600">
              <a:buFont typeface="+mj-lt"/>
              <a:buAutoNum type="arabicPeriod"/>
            </a:pPr>
            <a:r>
              <a:rPr lang="en-US" sz="1000" dirty="0"/>
              <a:t>What is defined in the Intent</a:t>
            </a:r>
          </a:p>
          <a:p>
            <a:pPr marL="228600" indent="-228600">
              <a:buFont typeface="+mj-lt"/>
              <a:buAutoNum type="arabicPeriod"/>
            </a:pPr>
            <a:r>
              <a:rPr lang="en-US" sz="1000" dirty="0"/>
              <a:t>What is being reported by the production fabric</a:t>
            </a:r>
          </a:p>
          <a:p>
            <a:pPr marL="228600" indent="-228600">
              <a:buFont typeface="+mj-lt"/>
              <a:buAutoNum type="arabicPeriod"/>
            </a:pPr>
            <a:r>
              <a:rPr lang="en-US" sz="1000" dirty="0"/>
              <a:t>How much time has passed since the anomaly was first reported</a:t>
            </a:r>
          </a:p>
        </p:txBody>
      </p:sp>
    </p:spTree>
    <p:extLst>
      <p:ext uri="{BB962C8B-B14F-4D97-AF65-F5344CB8AC3E}">
        <p14:creationId xmlns:p14="http://schemas.microsoft.com/office/powerpoint/2010/main" val="2248568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Exploring the Data</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9"/>
            <a:ext cx="3539767" cy="642304"/>
          </a:xfrm>
        </p:spPr>
        <p:txBody>
          <a:bodyPr/>
          <a:lstStyle/>
          <a:p>
            <a:pPr>
              <a:lnSpc>
                <a:spcPct val="100000"/>
              </a:lnSpc>
              <a:spcBef>
                <a:spcPts val="900"/>
              </a:spcBef>
            </a:pPr>
            <a:r>
              <a:rPr lang="en-US" sz="1000" dirty="0"/>
              <a:t>We know that we have a cabling issue between </a:t>
            </a:r>
            <a:r>
              <a:rPr lang="en-US" sz="1000" b="1" dirty="0"/>
              <a:t>Leaf1</a:t>
            </a:r>
            <a:r>
              <a:rPr lang="en-US" sz="1000" dirty="0"/>
              <a:t> and </a:t>
            </a:r>
            <a:r>
              <a:rPr lang="en-US" sz="1000" b="1" dirty="0"/>
              <a:t>Spine2</a:t>
            </a:r>
            <a:r>
              <a:rPr lang="en-US" sz="1000" dirty="0"/>
              <a:t> based on the </a:t>
            </a:r>
            <a:r>
              <a:rPr lang="en-US" sz="1000" b="1" dirty="0"/>
              <a:t>Node</a:t>
            </a:r>
            <a:r>
              <a:rPr lang="en-US" sz="1000" dirty="0"/>
              <a:t> </a:t>
            </a:r>
            <a:r>
              <a:rPr lang="en-US" sz="1000" b="1" dirty="0"/>
              <a:t>Status</a:t>
            </a:r>
            <a:r>
              <a:rPr lang="en-US" sz="1000" dirty="0"/>
              <a:t> chart. Before we resolve the issue, let’s look at the ways we can drill down into the data from the dashboard…</a:t>
            </a:r>
          </a:p>
        </p:txBody>
      </p:sp>
      <p:sp>
        <p:nvSpPr>
          <p:cNvPr id="6" name="TextBox 5">
            <a:extLst>
              <a:ext uri="{FF2B5EF4-FFF2-40B4-BE49-F238E27FC236}">
                <a16:creationId xmlns:a16="http://schemas.microsoft.com/office/drawing/2014/main" id="{0CDB95B0-BA46-A72C-B27D-D697D2824936}"/>
              </a:ext>
            </a:extLst>
          </p:cNvPr>
          <p:cNvSpPr txBox="1"/>
          <p:nvPr/>
        </p:nvSpPr>
        <p:spPr>
          <a:xfrm>
            <a:off x="371226" y="3221156"/>
            <a:ext cx="2228878" cy="707886"/>
          </a:xfrm>
          <a:prstGeom prst="rect">
            <a:avLst/>
          </a:prstGeom>
          <a:noFill/>
        </p:spPr>
        <p:txBody>
          <a:bodyPr wrap="square" rtlCol="0">
            <a:spAutoFit/>
          </a:bodyPr>
          <a:lstStyle/>
          <a:p>
            <a:r>
              <a:rPr lang="en-US" sz="1000" dirty="0"/>
              <a:t>Clicking the big red circle in the </a:t>
            </a:r>
            <a:r>
              <a:rPr lang="en-US" sz="1000" b="1" dirty="0"/>
              <a:t>Node</a:t>
            </a:r>
            <a:r>
              <a:rPr lang="en-US" sz="1000" dirty="0"/>
              <a:t> </a:t>
            </a:r>
            <a:r>
              <a:rPr lang="en-US" sz="1000" b="1" dirty="0"/>
              <a:t>Status</a:t>
            </a:r>
            <a:r>
              <a:rPr lang="en-US" sz="1000" dirty="0"/>
              <a:t> opens the live view of the </a:t>
            </a:r>
            <a:r>
              <a:rPr lang="en-US" sz="1000" b="1" dirty="0"/>
              <a:t>Route</a:t>
            </a:r>
            <a:r>
              <a:rPr lang="en-US" sz="1000" dirty="0"/>
              <a:t> anomaly in the active fabric tab.</a:t>
            </a:r>
          </a:p>
        </p:txBody>
      </p:sp>
      <p:sp>
        <p:nvSpPr>
          <p:cNvPr id="11" name="TextBox 10">
            <a:extLst>
              <a:ext uri="{FF2B5EF4-FFF2-40B4-BE49-F238E27FC236}">
                <a16:creationId xmlns:a16="http://schemas.microsoft.com/office/drawing/2014/main" id="{954C595E-E047-6716-C6DB-42672F2730C5}"/>
              </a:ext>
            </a:extLst>
          </p:cNvPr>
          <p:cNvSpPr txBox="1"/>
          <p:nvPr/>
        </p:nvSpPr>
        <p:spPr>
          <a:xfrm>
            <a:off x="3624088" y="4033308"/>
            <a:ext cx="5314052" cy="861774"/>
          </a:xfrm>
          <a:prstGeom prst="rect">
            <a:avLst/>
          </a:prstGeom>
          <a:noFill/>
        </p:spPr>
        <p:txBody>
          <a:bodyPr wrap="square" rtlCol="0">
            <a:spAutoFit/>
          </a:bodyPr>
          <a:lstStyle/>
          <a:p>
            <a:r>
              <a:rPr lang="en-US" sz="1000" dirty="0"/>
              <a:t>Because </a:t>
            </a:r>
            <a:r>
              <a:rPr lang="en-US" sz="1000" dirty="0" err="1"/>
              <a:t>Apstra</a:t>
            </a:r>
            <a:r>
              <a:rPr lang="en-US" sz="1000" dirty="0"/>
              <a:t> is simulating the fabric, it is aware of every route in every route table on every managed device. Note that this level of granularity allows </a:t>
            </a:r>
            <a:r>
              <a:rPr lang="en-US" sz="1000" dirty="0" err="1"/>
              <a:t>Apstra</a:t>
            </a:r>
            <a:r>
              <a:rPr lang="en-US" sz="1000" dirty="0"/>
              <a:t> to not only identify when, where, and what routes are missing – it can tell you if a route exists in a table but is missing one or more expected next-hops! </a:t>
            </a:r>
          </a:p>
          <a:p>
            <a:r>
              <a:rPr lang="en-US" sz="1000" dirty="0"/>
              <a:t>Consider how long it would take to discover this sort of information using legacy tools…</a:t>
            </a:r>
          </a:p>
        </p:txBody>
      </p:sp>
      <p:pic>
        <p:nvPicPr>
          <p:cNvPr id="5" name="Picture 4">
            <a:extLst>
              <a:ext uri="{FF2B5EF4-FFF2-40B4-BE49-F238E27FC236}">
                <a16:creationId xmlns:a16="http://schemas.microsoft.com/office/drawing/2014/main" id="{B5CFF9B2-EB3F-B825-3F74-92D8A7FB6C01}"/>
              </a:ext>
            </a:extLst>
          </p:cNvPr>
          <p:cNvPicPr>
            <a:picLocks noChangeAspect="1"/>
          </p:cNvPicPr>
          <p:nvPr/>
        </p:nvPicPr>
        <p:blipFill>
          <a:blip r:embed="rId2"/>
          <a:stretch>
            <a:fillRect/>
          </a:stretch>
        </p:blipFill>
        <p:spPr>
          <a:xfrm>
            <a:off x="371226" y="2062530"/>
            <a:ext cx="2877248" cy="1018439"/>
          </a:xfrm>
          <a:prstGeom prst="rect">
            <a:avLst/>
          </a:prstGeom>
        </p:spPr>
      </p:pic>
      <p:pic>
        <p:nvPicPr>
          <p:cNvPr id="12" name="Picture 11">
            <a:extLst>
              <a:ext uri="{FF2B5EF4-FFF2-40B4-BE49-F238E27FC236}">
                <a16:creationId xmlns:a16="http://schemas.microsoft.com/office/drawing/2014/main" id="{A592333B-3EA3-1C98-F218-B4F413734F4D}"/>
              </a:ext>
            </a:extLst>
          </p:cNvPr>
          <p:cNvPicPr>
            <a:picLocks noChangeAspect="1"/>
          </p:cNvPicPr>
          <p:nvPr/>
        </p:nvPicPr>
        <p:blipFill>
          <a:blip r:embed="rId3"/>
          <a:stretch>
            <a:fillRect/>
          </a:stretch>
        </p:blipFill>
        <p:spPr>
          <a:xfrm>
            <a:off x="3961159" y="1062317"/>
            <a:ext cx="4644415" cy="2925616"/>
          </a:xfrm>
          <a:prstGeom prst="rect">
            <a:avLst/>
          </a:prstGeom>
        </p:spPr>
      </p:pic>
    </p:spTree>
    <p:extLst>
      <p:ext uri="{BB962C8B-B14F-4D97-AF65-F5344CB8AC3E}">
        <p14:creationId xmlns:p14="http://schemas.microsoft.com/office/powerpoint/2010/main" val="2679313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Exploring the Data</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9"/>
            <a:ext cx="3539767" cy="642304"/>
          </a:xfrm>
        </p:spPr>
        <p:txBody>
          <a:bodyPr/>
          <a:lstStyle/>
          <a:p>
            <a:pPr>
              <a:lnSpc>
                <a:spcPct val="100000"/>
              </a:lnSpc>
              <a:spcBef>
                <a:spcPts val="900"/>
              </a:spcBef>
            </a:pPr>
            <a:r>
              <a:rPr lang="en-US" sz="1000" dirty="0"/>
              <a:t>We know that we have a cabling issue between </a:t>
            </a:r>
            <a:r>
              <a:rPr lang="en-US" sz="1000" b="1" dirty="0"/>
              <a:t>Leaf1</a:t>
            </a:r>
            <a:r>
              <a:rPr lang="en-US" sz="1000" dirty="0"/>
              <a:t> and </a:t>
            </a:r>
            <a:r>
              <a:rPr lang="en-US" sz="1000" b="1" dirty="0"/>
              <a:t>Spine2</a:t>
            </a:r>
            <a:r>
              <a:rPr lang="en-US" sz="1000" dirty="0"/>
              <a:t> based on the Node Status chart. Before we resolve the issue, let’s look at the ways we can drill down into the data from the dashboard…</a:t>
            </a:r>
          </a:p>
        </p:txBody>
      </p:sp>
      <p:sp>
        <p:nvSpPr>
          <p:cNvPr id="6" name="TextBox 5">
            <a:extLst>
              <a:ext uri="{FF2B5EF4-FFF2-40B4-BE49-F238E27FC236}">
                <a16:creationId xmlns:a16="http://schemas.microsoft.com/office/drawing/2014/main" id="{0CDB95B0-BA46-A72C-B27D-D697D2824936}"/>
              </a:ext>
            </a:extLst>
          </p:cNvPr>
          <p:cNvSpPr txBox="1"/>
          <p:nvPr/>
        </p:nvSpPr>
        <p:spPr>
          <a:xfrm>
            <a:off x="371226" y="3221156"/>
            <a:ext cx="2228878" cy="553998"/>
          </a:xfrm>
          <a:prstGeom prst="rect">
            <a:avLst/>
          </a:prstGeom>
          <a:noFill/>
        </p:spPr>
        <p:txBody>
          <a:bodyPr wrap="square" rtlCol="0">
            <a:spAutoFit/>
          </a:bodyPr>
          <a:lstStyle/>
          <a:p>
            <a:r>
              <a:rPr lang="en-US" sz="1000" dirty="0"/>
              <a:t>Clicking the node name in the </a:t>
            </a:r>
            <a:r>
              <a:rPr lang="en-US" sz="1000" b="1" dirty="0"/>
              <a:t>Node</a:t>
            </a:r>
            <a:r>
              <a:rPr lang="en-US" sz="1000" dirty="0"/>
              <a:t> </a:t>
            </a:r>
            <a:r>
              <a:rPr lang="en-US" sz="1000" b="1" dirty="0"/>
              <a:t>Status</a:t>
            </a:r>
            <a:r>
              <a:rPr lang="en-US" sz="1000" dirty="0"/>
              <a:t> opens the live node view of anomalies in the active fabric tab.</a:t>
            </a:r>
          </a:p>
        </p:txBody>
      </p:sp>
      <p:sp>
        <p:nvSpPr>
          <p:cNvPr id="11" name="TextBox 10">
            <a:extLst>
              <a:ext uri="{FF2B5EF4-FFF2-40B4-BE49-F238E27FC236}">
                <a16:creationId xmlns:a16="http://schemas.microsoft.com/office/drawing/2014/main" id="{954C595E-E047-6716-C6DB-42672F2730C5}"/>
              </a:ext>
            </a:extLst>
          </p:cNvPr>
          <p:cNvSpPr txBox="1"/>
          <p:nvPr/>
        </p:nvSpPr>
        <p:spPr>
          <a:xfrm>
            <a:off x="4189004" y="4033308"/>
            <a:ext cx="4423591" cy="400110"/>
          </a:xfrm>
          <a:prstGeom prst="rect">
            <a:avLst/>
          </a:prstGeom>
          <a:noFill/>
        </p:spPr>
        <p:txBody>
          <a:bodyPr wrap="square" rtlCol="0">
            <a:spAutoFit/>
          </a:bodyPr>
          <a:lstStyle/>
          <a:p>
            <a:r>
              <a:rPr lang="en-US" sz="1000" dirty="0"/>
              <a:t>Here we can see all of the anomalies impacting this specific node in the fabric. </a:t>
            </a:r>
          </a:p>
        </p:txBody>
      </p:sp>
      <p:pic>
        <p:nvPicPr>
          <p:cNvPr id="4" name="Picture 3">
            <a:extLst>
              <a:ext uri="{FF2B5EF4-FFF2-40B4-BE49-F238E27FC236}">
                <a16:creationId xmlns:a16="http://schemas.microsoft.com/office/drawing/2014/main" id="{D90E098D-096A-B66A-2E2E-D2172236C3DF}"/>
              </a:ext>
            </a:extLst>
          </p:cNvPr>
          <p:cNvPicPr>
            <a:picLocks noChangeAspect="1"/>
          </p:cNvPicPr>
          <p:nvPr/>
        </p:nvPicPr>
        <p:blipFill>
          <a:blip r:embed="rId2"/>
          <a:stretch>
            <a:fillRect/>
          </a:stretch>
        </p:blipFill>
        <p:spPr>
          <a:xfrm>
            <a:off x="383094" y="1895023"/>
            <a:ext cx="2931088" cy="1180988"/>
          </a:xfrm>
          <a:prstGeom prst="rect">
            <a:avLst/>
          </a:prstGeom>
        </p:spPr>
      </p:pic>
      <p:pic>
        <p:nvPicPr>
          <p:cNvPr id="8" name="Picture 7">
            <a:extLst>
              <a:ext uri="{FF2B5EF4-FFF2-40B4-BE49-F238E27FC236}">
                <a16:creationId xmlns:a16="http://schemas.microsoft.com/office/drawing/2014/main" id="{238F60BC-92BE-A8B4-2C8A-077165701827}"/>
              </a:ext>
            </a:extLst>
          </p:cNvPr>
          <p:cNvPicPr>
            <a:picLocks noChangeAspect="1"/>
          </p:cNvPicPr>
          <p:nvPr/>
        </p:nvPicPr>
        <p:blipFill>
          <a:blip r:embed="rId3"/>
          <a:stretch>
            <a:fillRect/>
          </a:stretch>
        </p:blipFill>
        <p:spPr>
          <a:xfrm>
            <a:off x="4021445" y="1151942"/>
            <a:ext cx="4699085" cy="2839616"/>
          </a:xfrm>
          <a:prstGeom prst="rect">
            <a:avLst/>
          </a:prstGeom>
        </p:spPr>
      </p:pic>
    </p:spTree>
    <p:extLst>
      <p:ext uri="{BB962C8B-B14F-4D97-AF65-F5344CB8AC3E}">
        <p14:creationId xmlns:p14="http://schemas.microsoft.com/office/powerpoint/2010/main" val="4025671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Exploring the Data</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458493" cy="2574919"/>
          </a:xfrm>
        </p:spPr>
        <p:txBody>
          <a:bodyPr/>
          <a:lstStyle/>
          <a:p>
            <a:pPr>
              <a:lnSpc>
                <a:spcPct val="100000"/>
              </a:lnSpc>
              <a:spcBef>
                <a:spcPts val="900"/>
              </a:spcBef>
            </a:pPr>
            <a:r>
              <a:rPr lang="en-US" sz="1000" dirty="0"/>
              <a:t>Alternately, we can view anomalies directly from the </a:t>
            </a:r>
            <a:r>
              <a:rPr lang="en-US" sz="1000" b="1" dirty="0"/>
              <a:t>Active</a:t>
            </a:r>
            <a:r>
              <a:rPr lang="en-US" sz="1000" dirty="0"/>
              <a:t> tab.</a:t>
            </a:r>
          </a:p>
          <a:p>
            <a:pPr>
              <a:lnSpc>
                <a:spcPct val="100000"/>
              </a:lnSpc>
              <a:spcBef>
                <a:spcPts val="900"/>
              </a:spcBef>
            </a:pPr>
            <a:r>
              <a:rPr lang="en-US" sz="1000" dirty="0"/>
              <a:t>Systems impacted by anomalies are red. The default status view shows all impacted services across all switches. Because our cable issue is impacting peering and route tables, all nodes appear red.</a:t>
            </a:r>
          </a:p>
          <a:p>
            <a:pPr>
              <a:lnSpc>
                <a:spcPct val="100000"/>
              </a:lnSpc>
              <a:spcBef>
                <a:spcPts val="900"/>
              </a:spcBef>
            </a:pPr>
            <a:r>
              <a:rPr lang="en-US" sz="1000" dirty="0">
                <a:solidFill>
                  <a:schemeClr val="bg1">
                    <a:lumMod val="75000"/>
                  </a:schemeClr>
                </a:solidFill>
              </a:rPr>
              <a:t>Click on the “Anomalies: Cabling” element to reduce the scope of the anomaly association. You’ll note that only </a:t>
            </a:r>
            <a:r>
              <a:rPr lang="en-US" sz="1000" b="1" dirty="0">
                <a:solidFill>
                  <a:schemeClr val="bg1">
                    <a:lumMod val="75000"/>
                  </a:schemeClr>
                </a:solidFill>
              </a:rPr>
              <a:t>spine2</a:t>
            </a:r>
            <a:r>
              <a:rPr lang="en-US" sz="1000" dirty="0">
                <a:solidFill>
                  <a:schemeClr val="bg1">
                    <a:lumMod val="75000"/>
                  </a:schemeClr>
                </a:solidFill>
              </a:rPr>
              <a:t> and </a:t>
            </a:r>
            <a:r>
              <a:rPr lang="en-US" sz="1000" b="1" dirty="0">
                <a:solidFill>
                  <a:schemeClr val="bg1">
                    <a:lumMod val="75000"/>
                  </a:schemeClr>
                </a:solidFill>
              </a:rPr>
              <a:t>server_rack_dc_a_001_leaf1 </a:t>
            </a:r>
            <a:r>
              <a:rPr lang="en-US" sz="1000" dirty="0">
                <a:solidFill>
                  <a:schemeClr val="bg1">
                    <a:lumMod val="75000"/>
                  </a:schemeClr>
                </a:solidFill>
              </a:rPr>
              <a:t>are now red.</a:t>
            </a:r>
          </a:p>
          <a:p>
            <a:pPr>
              <a:lnSpc>
                <a:spcPct val="100000"/>
              </a:lnSpc>
              <a:spcBef>
                <a:spcPts val="900"/>
              </a:spcBef>
            </a:pPr>
            <a:r>
              <a:rPr lang="en-US" sz="1000" dirty="0">
                <a:solidFill>
                  <a:schemeClr val="bg1">
                    <a:lumMod val="75000"/>
                  </a:schemeClr>
                </a:solidFill>
              </a:rPr>
              <a:t>Click the “spine2” node.</a:t>
            </a:r>
          </a:p>
          <a:p>
            <a:pPr>
              <a:lnSpc>
                <a:spcPct val="100000"/>
              </a:lnSpc>
              <a:spcBef>
                <a:spcPts val="900"/>
              </a:spcBef>
            </a:pPr>
            <a:r>
              <a:rPr lang="en-US" sz="1000" dirty="0">
                <a:solidFill>
                  <a:schemeClr val="bg1">
                    <a:lumMod val="75000"/>
                  </a:schemeClr>
                </a:solidFill>
              </a:rPr>
              <a:t>The issue is clearly visible in the topology view for </a:t>
            </a:r>
            <a:r>
              <a:rPr lang="en-US" sz="1000" b="1" dirty="0">
                <a:solidFill>
                  <a:schemeClr val="bg1">
                    <a:lumMod val="75000"/>
                  </a:schemeClr>
                </a:solidFill>
              </a:rPr>
              <a:t>spine2</a:t>
            </a:r>
            <a:r>
              <a:rPr lang="en-US" sz="1000" dirty="0">
                <a:solidFill>
                  <a:schemeClr val="bg1">
                    <a:lumMod val="75000"/>
                  </a:schemeClr>
                </a:solidFill>
              </a:rPr>
              <a:t>. We see that ge-0/0/1 is down and the dotted red line shows what remote link is also impacted.</a:t>
            </a:r>
          </a:p>
          <a:p>
            <a:pPr>
              <a:lnSpc>
                <a:spcPct val="100000"/>
              </a:lnSpc>
              <a:spcBef>
                <a:spcPts val="900"/>
              </a:spcBef>
            </a:pPr>
            <a:endParaRPr lang="en-US" sz="1000" dirty="0">
              <a:solidFill>
                <a:schemeClr val="bg1">
                  <a:lumMod val="75000"/>
                </a:schemeClr>
              </a:solidFill>
            </a:endParaRPr>
          </a:p>
        </p:txBody>
      </p:sp>
      <p:pic>
        <p:nvPicPr>
          <p:cNvPr id="12" name="Picture 11">
            <a:extLst>
              <a:ext uri="{FF2B5EF4-FFF2-40B4-BE49-F238E27FC236}">
                <a16:creationId xmlns:a16="http://schemas.microsoft.com/office/drawing/2014/main" id="{B24AAEAA-BDFD-A5C1-6834-44C871374573}"/>
              </a:ext>
            </a:extLst>
          </p:cNvPr>
          <p:cNvPicPr>
            <a:picLocks noChangeAspect="1"/>
          </p:cNvPicPr>
          <p:nvPr/>
        </p:nvPicPr>
        <p:blipFill>
          <a:blip r:embed="rId2"/>
          <a:stretch>
            <a:fillRect/>
          </a:stretch>
        </p:blipFill>
        <p:spPr>
          <a:xfrm>
            <a:off x="4049653" y="1273337"/>
            <a:ext cx="4760145" cy="3088289"/>
          </a:xfrm>
          <a:prstGeom prst="rect">
            <a:avLst/>
          </a:prstGeom>
        </p:spPr>
      </p:pic>
    </p:spTree>
    <p:extLst>
      <p:ext uri="{BB962C8B-B14F-4D97-AF65-F5344CB8AC3E}">
        <p14:creationId xmlns:p14="http://schemas.microsoft.com/office/powerpoint/2010/main" val="335654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Exploring the Data</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458493" cy="2574919"/>
          </a:xfrm>
        </p:spPr>
        <p:txBody>
          <a:bodyPr/>
          <a:lstStyle/>
          <a:p>
            <a:pPr>
              <a:lnSpc>
                <a:spcPct val="100000"/>
              </a:lnSpc>
              <a:spcBef>
                <a:spcPts val="900"/>
              </a:spcBef>
            </a:pPr>
            <a:r>
              <a:rPr lang="en-US" sz="1000" dirty="0">
                <a:solidFill>
                  <a:schemeClr val="bg1">
                    <a:lumMod val="75000"/>
                  </a:schemeClr>
                </a:solidFill>
              </a:rPr>
              <a:t>Alternately, we can view anomalies directly from the </a:t>
            </a:r>
            <a:r>
              <a:rPr lang="en-US" sz="1000" b="1" dirty="0">
                <a:solidFill>
                  <a:schemeClr val="bg1">
                    <a:lumMod val="75000"/>
                  </a:schemeClr>
                </a:solidFill>
              </a:rPr>
              <a:t>Active</a:t>
            </a:r>
            <a:r>
              <a:rPr lang="en-US" sz="1000" dirty="0">
                <a:solidFill>
                  <a:schemeClr val="bg1">
                    <a:lumMod val="75000"/>
                  </a:schemeClr>
                </a:solidFill>
              </a:rPr>
              <a:t> tab.</a:t>
            </a:r>
          </a:p>
          <a:p>
            <a:pPr>
              <a:lnSpc>
                <a:spcPct val="100000"/>
              </a:lnSpc>
              <a:spcBef>
                <a:spcPts val="900"/>
              </a:spcBef>
            </a:pPr>
            <a:r>
              <a:rPr lang="en-US" sz="1000" dirty="0">
                <a:solidFill>
                  <a:schemeClr val="bg1">
                    <a:lumMod val="75000"/>
                  </a:schemeClr>
                </a:solidFill>
              </a:rPr>
              <a:t>Systems impacted by anomalies are red. The default status view shows all impacted services across all switches. Because our cable issue is impacting peering and route tables, all nodes appear red.</a:t>
            </a:r>
          </a:p>
          <a:p>
            <a:pPr>
              <a:lnSpc>
                <a:spcPct val="100000"/>
              </a:lnSpc>
              <a:spcBef>
                <a:spcPts val="900"/>
              </a:spcBef>
            </a:pPr>
            <a:r>
              <a:rPr lang="en-US" sz="1000" dirty="0"/>
              <a:t>Click on the “Anomalies: Cabling” element to reduce the scope of the anomaly association. You’ll note that only </a:t>
            </a:r>
            <a:r>
              <a:rPr lang="en-US" sz="1000" b="1" dirty="0"/>
              <a:t>spine2</a:t>
            </a:r>
            <a:r>
              <a:rPr lang="en-US" sz="1000" dirty="0"/>
              <a:t> and </a:t>
            </a:r>
            <a:r>
              <a:rPr lang="en-US" sz="1000" b="1" dirty="0"/>
              <a:t>server_rack_dc_a_001_leaf1</a:t>
            </a:r>
            <a:r>
              <a:rPr lang="en-US" sz="1000" dirty="0"/>
              <a:t> are now red.</a:t>
            </a:r>
          </a:p>
          <a:p>
            <a:pPr>
              <a:lnSpc>
                <a:spcPct val="100000"/>
              </a:lnSpc>
              <a:spcBef>
                <a:spcPts val="900"/>
              </a:spcBef>
            </a:pPr>
            <a:r>
              <a:rPr lang="en-US" sz="1000" dirty="0"/>
              <a:t>Click the “spine2” node</a:t>
            </a:r>
          </a:p>
          <a:p>
            <a:pPr>
              <a:lnSpc>
                <a:spcPct val="100000"/>
              </a:lnSpc>
              <a:spcBef>
                <a:spcPts val="900"/>
              </a:spcBef>
            </a:pPr>
            <a:r>
              <a:rPr lang="en-US" sz="1000" dirty="0">
                <a:solidFill>
                  <a:schemeClr val="bg1">
                    <a:lumMod val="75000"/>
                  </a:schemeClr>
                </a:solidFill>
              </a:rPr>
              <a:t>The issue is clearly visible in the topology view for </a:t>
            </a:r>
            <a:r>
              <a:rPr lang="en-US" sz="1000" b="1" dirty="0">
                <a:solidFill>
                  <a:schemeClr val="bg1">
                    <a:lumMod val="75000"/>
                  </a:schemeClr>
                </a:solidFill>
              </a:rPr>
              <a:t>spine2</a:t>
            </a:r>
            <a:r>
              <a:rPr lang="en-US" sz="1000" dirty="0">
                <a:solidFill>
                  <a:schemeClr val="bg1">
                    <a:lumMod val="75000"/>
                  </a:schemeClr>
                </a:solidFill>
              </a:rPr>
              <a:t>. We see that ge-0/0/1 is down and the dotted red line shows what remote link is also impacted.</a:t>
            </a:r>
          </a:p>
        </p:txBody>
      </p:sp>
      <p:pic>
        <p:nvPicPr>
          <p:cNvPr id="4" name="Picture 3">
            <a:extLst>
              <a:ext uri="{FF2B5EF4-FFF2-40B4-BE49-F238E27FC236}">
                <a16:creationId xmlns:a16="http://schemas.microsoft.com/office/drawing/2014/main" id="{237BC9F7-81AB-09EA-3CA6-657246B847D3}"/>
              </a:ext>
            </a:extLst>
          </p:cNvPr>
          <p:cNvPicPr>
            <a:picLocks noChangeAspect="1"/>
          </p:cNvPicPr>
          <p:nvPr/>
        </p:nvPicPr>
        <p:blipFill>
          <a:blip r:embed="rId2"/>
          <a:stretch>
            <a:fillRect/>
          </a:stretch>
        </p:blipFill>
        <p:spPr>
          <a:xfrm>
            <a:off x="4015187" y="1346139"/>
            <a:ext cx="4940908" cy="3191956"/>
          </a:xfrm>
          <a:prstGeom prst="rect">
            <a:avLst/>
          </a:prstGeom>
        </p:spPr>
      </p:pic>
    </p:spTree>
    <p:extLst>
      <p:ext uri="{BB962C8B-B14F-4D97-AF65-F5344CB8AC3E}">
        <p14:creationId xmlns:p14="http://schemas.microsoft.com/office/powerpoint/2010/main" val="2797302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Exploring the Data</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458493" cy="2574919"/>
          </a:xfrm>
        </p:spPr>
        <p:txBody>
          <a:bodyPr/>
          <a:lstStyle/>
          <a:p>
            <a:pPr>
              <a:lnSpc>
                <a:spcPct val="100000"/>
              </a:lnSpc>
              <a:spcBef>
                <a:spcPts val="900"/>
              </a:spcBef>
            </a:pPr>
            <a:r>
              <a:rPr lang="en-US" sz="1000" dirty="0">
                <a:solidFill>
                  <a:schemeClr val="bg1">
                    <a:lumMod val="75000"/>
                  </a:schemeClr>
                </a:solidFill>
              </a:rPr>
              <a:t>Alternately, we can view anomalies directly from the Active tab.</a:t>
            </a:r>
          </a:p>
          <a:p>
            <a:pPr>
              <a:lnSpc>
                <a:spcPct val="100000"/>
              </a:lnSpc>
              <a:spcBef>
                <a:spcPts val="900"/>
              </a:spcBef>
            </a:pPr>
            <a:r>
              <a:rPr lang="en-US" sz="1000" dirty="0">
                <a:solidFill>
                  <a:schemeClr val="bg1">
                    <a:lumMod val="75000"/>
                  </a:schemeClr>
                </a:solidFill>
              </a:rPr>
              <a:t>Systems impacted by anomalies are red. The default status view shows all impacted services across all switches. Because our cable issue is impacting peering and route tables, all nodes appear red.</a:t>
            </a:r>
          </a:p>
          <a:p>
            <a:pPr>
              <a:lnSpc>
                <a:spcPct val="100000"/>
              </a:lnSpc>
              <a:spcBef>
                <a:spcPts val="900"/>
              </a:spcBef>
            </a:pPr>
            <a:r>
              <a:rPr lang="en-US" sz="1000" dirty="0">
                <a:solidFill>
                  <a:schemeClr val="bg1">
                    <a:lumMod val="75000"/>
                  </a:schemeClr>
                </a:solidFill>
              </a:rPr>
              <a:t>Click on the “Anomalies: Cabling” element to reduce the scope of the anomaly association. You’ll note that only </a:t>
            </a:r>
            <a:r>
              <a:rPr lang="en-US" sz="1000" b="1" dirty="0">
                <a:solidFill>
                  <a:schemeClr val="bg1">
                    <a:lumMod val="75000"/>
                  </a:schemeClr>
                </a:solidFill>
              </a:rPr>
              <a:t>spine2</a:t>
            </a:r>
            <a:r>
              <a:rPr lang="en-US" sz="1000" dirty="0">
                <a:solidFill>
                  <a:schemeClr val="bg1">
                    <a:lumMod val="75000"/>
                  </a:schemeClr>
                </a:solidFill>
              </a:rPr>
              <a:t> and </a:t>
            </a:r>
            <a:r>
              <a:rPr lang="en-US" sz="1000" b="1" dirty="0">
                <a:solidFill>
                  <a:schemeClr val="bg1">
                    <a:lumMod val="75000"/>
                  </a:schemeClr>
                </a:solidFill>
              </a:rPr>
              <a:t>server_rack_dc_a_001_leaf1 </a:t>
            </a:r>
            <a:r>
              <a:rPr lang="en-US" sz="1000" dirty="0">
                <a:solidFill>
                  <a:schemeClr val="bg1">
                    <a:lumMod val="75000"/>
                  </a:schemeClr>
                </a:solidFill>
              </a:rPr>
              <a:t>are now red.</a:t>
            </a:r>
          </a:p>
          <a:p>
            <a:pPr>
              <a:lnSpc>
                <a:spcPct val="100000"/>
              </a:lnSpc>
              <a:spcBef>
                <a:spcPts val="900"/>
              </a:spcBef>
            </a:pPr>
            <a:r>
              <a:rPr lang="en-US" sz="1000" dirty="0">
                <a:solidFill>
                  <a:schemeClr val="bg1">
                    <a:lumMod val="75000"/>
                  </a:schemeClr>
                </a:solidFill>
              </a:rPr>
              <a:t>Click the “spine2” node.</a:t>
            </a:r>
          </a:p>
          <a:p>
            <a:pPr>
              <a:lnSpc>
                <a:spcPct val="100000"/>
              </a:lnSpc>
              <a:spcBef>
                <a:spcPts val="900"/>
              </a:spcBef>
            </a:pPr>
            <a:r>
              <a:rPr lang="en-US" sz="1000" dirty="0"/>
              <a:t>The issue is clearly visible in the topology view for </a:t>
            </a:r>
            <a:r>
              <a:rPr lang="en-US" sz="1000" b="1" dirty="0"/>
              <a:t>spine2</a:t>
            </a:r>
            <a:r>
              <a:rPr lang="en-US" sz="1000" dirty="0"/>
              <a:t>. We see that ge-0/0/1 is down and the dotted red line shows what remote link is also impacted.</a:t>
            </a:r>
          </a:p>
        </p:txBody>
      </p:sp>
      <p:pic>
        <p:nvPicPr>
          <p:cNvPr id="5" name="Picture 4">
            <a:extLst>
              <a:ext uri="{FF2B5EF4-FFF2-40B4-BE49-F238E27FC236}">
                <a16:creationId xmlns:a16="http://schemas.microsoft.com/office/drawing/2014/main" id="{3CF5EE62-EDE0-FC62-88F4-C9463A79532B}"/>
              </a:ext>
            </a:extLst>
          </p:cNvPr>
          <p:cNvPicPr>
            <a:picLocks noChangeAspect="1"/>
          </p:cNvPicPr>
          <p:nvPr/>
        </p:nvPicPr>
        <p:blipFill>
          <a:blip r:embed="rId2"/>
          <a:stretch>
            <a:fillRect/>
          </a:stretch>
        </p:blipFill>
        <p:spPr>
          <a:xfrm>
            <a:off x="3960426" y="1307745"/>
            <a:ext cx="4925812" cy="3199962"/>
          </a:xfrm>
          <a:prstGeom prst="rect">
            <a:avLst/>
          </a:prstGeom>
        </p:spPr>
      </p:pic>
    </p:spTree>
    <p:extLst>
      <p:ext uri="{BB962C8B-B14F-4D97-AF65-F5344CB8AC3E}">
        <p14:creationId xmlns:p14="http://schemas.microsoft.com/office/powerpoint/2010/main" val="352214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Root Cause Analysis</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458493" cy="2574919"/>
          </a:xfrm>
        </p:spPr>
        <p:txBody>
          <a:bodyPr/>
          <a:lstStyle/>
          <a:p>
            <a:pPr>
              <a:lnSpc>
                <a:spcPct val="100000"/>
              </a:lnSpc>
              <a:spcBef>
                <a:spcPts val="900"/>
              </a:spcBef>
            </a:pPr>
            <a:r>
              <a:rPr lang="en-US" sz="1000" dirty="0"/>
              <a:t>Root Cause Identification (RCI) is an </a:t>
            </a:r>
            <a:r>
              <a:rPr lang="en-US" sz="1000" dirty="0" err="1"/>
              <a:t>Apstra</a:t>
            </a:r>
            <a:r>
              <a:rPr lang="en-US" sz="1000" dirty="0"/>
              <a:t> feature that can automatically determine root causes of complex network issues. It uses the </a:t>
            </a:r>
            <a:r>
              <a:rPr lang="en-US" sz="1000" dirty="0" err="1"/>
              <a:t>GraphDB</a:t>
            </a:r>
            <a:r>
              <a:rPr lang="en-US" sz="1000" dirty="0"/>
              <a:t> datastore associated with a blueprint for real time network status, and automatically correlates this telemetry information with each active blueprint intent.</a:t>
            </a:r>
          </a:p>
          <a:p>
            <a:pPr>
              <a:lnSpc>
                <a:spcPct val="100000"/>
              </a:lnSpc>
              <a:spcBef>
                <a:spcPts val="900"/>
              </a:spcBef>
            </a:pPr>
            <a:r>
              <a:rPr lang="en-US" sz="1000" dirty="0"/>
              <a:t>We’ll start by enabling </a:t>
            </a:r>
            <a:r>
              <a:rPr lang="en-US" sz="1000" b="1" dirty="0"/>
              <a:t>RCI</a:t>
            </a:r>
            <a:r>
              <a:rPr lang="en-US" sz="1000" dirty="0"/>
              <a:t> from the </a:t>
            </a:r>
            <a:r>
              <a:rPr lang="en-US" sz="1000" b="1" dirty="0"/>
              <a:t>Analytics</a:t>
            </a:r>
            <a:r>
              <a:rPr lang="en-US" sz="1000" dirty="0"/>
              <a:t> tab in </a:t>
            </a:r>
            <a:r>
              <a:rPr lang="en-US" sz="1000" b="1" dirty="0"/>
              <a:t>DC-A.</a:t>
            </a:r>
          </a:p>
          <a:p>
            <a:pPr>
              <a:lnSpc>
                <a:spcPct val="100000"/>
              </a:lnSpc>
              <a:spcBef>
                <a:spcPts val="900"/>
              </a:spcBef>
            </a:pPr>
            <a:r>
              <a:rPr lang="en-US" sz="1000" dirty="0">
                <a:solidFill>
                  <a:schemeClr val="bg1">
                    <a:lumMod val="75000"/>
                  </a:schemeClr>
                </a:solidFill>
              </a:rPr>
              <a:t>Now click the “connectivity” </a:t>
            </a:r>
            <a:r>
              <a:rPr lang="en-US" sz="1000" b="1" dirty="0">
                <a:solidFill>
                  <a:schemeClr val="bg1">
                    <a:lumMod val="75000"/>
                  </a:schemeClr>
                </a:solidFill>
              </a:rPr>
              <a:t>Model</a:t>
            </a:r>
            <a:r>
              <a:rPr lang="en-US" sz="1000" dirty="0">
                <a:solidFill>
                  <a:schemeClr val="bg1">
                    <a:lumMod val="75000"/>
                  </a:schemeClr>
                </a:solidFill>
              </a:rPr>
              <a:t> </a:t>
            </a:r>
            <a:r>
              <a:rPr lang="en-US" sz="1000" b="1" dirty="0">
                <a:solidFill>
                  <a:schemeClr val="bg1">
                    <a:lumMod val="75000"/>
                  </a:schemeClr>
                </a:solidFill>
              </a:rPr>
              <a:t>Name</a:t>
            </a:r>
            <a:r>
              <a:rPr lang="en-US" sz="1000" dirty="0">
                <a:solidFill>
                  <a:schemeClr val="bg1">
                    <a:lumMod val="75000"/>
                  </a:schemeClr>
                </a:solidFill>
              </a:rPr>
              <a:t>. This will bring up the Root Causes view.</a:t>
            </a:r>
          </a:p>
          <a:p>
            <a:pPr>
              <a:lnSpc>
                <a:spcPct val="100000"/>
              </a:lnSpc>
              <a:spcBef>
                <a:spcPts val="900"/>
              </a:spcBef>
            </a:pPr>
            <a:r>
              <a:rPr lang="en-US" sz="1000" dirty="0">
                <a:solidFill>
                  <a:schemeClr val="bg1">
                    <a:lumMod val="75000"/>
                  </a:schemeClr>
                </a:solidFill>
              </a:rPr>
              <a:t>The default Topology View will show you the switches impacted by the connectivity root-cause identified by </a:t>
            </a:r>
            <a:r>
              <a:rPr lang="en-US" sz="1000" dirty="0" err="1">
                <a:solidFill>
                  <a:schemeClr val="bg1">
                    <a:lumMod val="75000"/>
                  </a:schemeClr>
                </a:solidFill>
              </a:rPr>
              <a:t>Apstra</a:t>
            </a:r>
            <a:r>
              <a:rPr lang="en-US" sz="1000" dirty="0">
                <a:solidFill>
                  <a:schemeClr val="bg1">
                    <a:lumMod val="75000"/>
                  </a:schemeClr>
                </a:solidFill>
              </a:rPr>
              <a:t>.</a:t>
            </a:r>
          </a:p>
          <a:p>
            <a:pPr>
              <a:lnSpc>
                <a:spcPct val="100000"/>
              </a:lnSpc>
              <a:spcBef>
                <a:spcPts val="900"/>
              </a:spcBef>
            </a:pPr>
            <a:r>
              <a:rPr lang="en-US" sz="1000" dirty="0">
                <a:solidFill>
                  <a:schemeClr val="bg1">
                    <a:lumMod val="75000"/>
                  </a:schemeClr>
                </a:solidFill>
              </a:rPr>
              <a:t>The </a:t>
            </a:r>
            <a:r>
              <a:rPr lang="en-US" sz="1000" b="1" dirty="0">
                <a:solidFill>
                  <a:schemeClr val="bg1">
                    <a:lumMod val="75000"/>
                  </a:schemeClr>
                </a:solidFill>
              </a:rPr>
              <a:t>Tabular</a:t>
            </a:r>
            <a:r>
              <a:rPr lang="en-US" sz="1000" dirty="0">
                <a:solidFill>
                  <a:schemeClr val="bg1">
                    <a:lumMod val="75000"/>
                  </a:schemeClr>
                </a:solidFill>
              </a:rPr>
              <a:t> </a:t>
            </a:r>
            <a:r>
              <a:rPr lang="en-US" sz="1000" b="1" dirty="0">
                <a:solidFill>
                  <a:schemeClr val="bg1">
                    <a:lumMod val="75000"/>
                  </a:schemeClr>
                </a:solidFill>
              </a:rPr>
              <a:t>View</a:t>
            </a:r>
            <a:r>
              <a:rPr lang="en-US" sz="1000" dirty="0">
                <a:solidFill>
                  <a:schemeClr val="bg1">
                    <a:lumMod val="75000"/>
                  </a:schemeClr>
                </a:solidFill>
              </a:rPr>
              <a:t> provides a human-readable explanation of the root cause. Note the inclusion of clickable links for each listed symptom. Clicking these will take you to the associated node view.</a:t>
            </a:r>
          </a:p>
          <a:p>
            <a:pPr>
              <a:lnSpc>
                <a:spcPct val="100000"/>
              </a:lnSpc>
              <a:spcBef>
                <a:spcPts val="900"/>
              </a:spcBef>
            </a:pPr>
            <a:r>
              <a:rPr lang="en-US" sz="1000" dirty="0">
                <a:solidFill>
                  <a:schemeClr val="bg1">
                    <a:lumMod val="75000"/>
                  </a:schemeClr>
                </a:solidFill>
              </a:rPr>
              <a:t>Neat!</a:t>
            </a:r>
            <a:endParaRPr lang="en-US" sz="1000" b="1" dirty="0">
              <a:solidFill>
                <a:schemeClr val="bg1">
                  <a:lumMod val="75000"/>
                </a:schemeClr>
              </a:solidFill>
            </a:endParaRPr>
          </a:p>
          <a:p>
            <a:pPr>
              <a:lnSpc>
                <a:spcPct val="100000"/>
              </a:lnSpc>
              <a:spcBef>
                <a:spcPts val="900"/>
              </a:spcBef>
            </a:pPr>
            <a:endParaRPr lang="en-US" sz="1000" dirty="0"/>
          </a:p>
        </p:txBody>
      </p:sp>
      <p:pic>
        <p:nvPicPr>
          <p:cNvPr id="6" name="Picture 5">
            <a:extLst>
              <a:ext uri="{FF2B5EF4-FFF2-40B4-BE49-F238E27FC236}">
                <a16:creationId xmlns:a16="http://schemas.microsoft.com/office/drawing/2014/main" id="{A6DFA397-BF2D-240E-E46C-777B74692A2B}"/>
              </a:ext>
            </a:extLst>
          </p:cNvPr>
          <p:cNvPicPr>
            <a:picLocks noChangeAspect="1"/>
          </p:cNvPicPr>
          <p:nvPr/>
        </p:nvPicPr>
        <p:blipFill>
          <a:blip r:embed="rId2"/>
          <a:stretch>
            <a:fillRect/>
          </a:stretch>
        </p:blipFill>
        <p:spPr>
          <a:xfrm>
            <a:off x="3841587" y="1338395"/>
            <a:ext cx="4892308" cy="3151018"/>
          </a:xfrm>
          <a:prstGeom prst="rect">
            <a:avLst/>
          </a:prstGeom>
        </p:spPr>
      </p:pic>
      <p:pic>
        <p:nvPicPr>
          <p:cNvPr id="8" name="Picture 7">
            <a:extLst>
              <a:ext uri="{FF2B5EF4-FFF2-40B4-BE49-F238E27FC236}">
                <a16:creationId xmlns:a16="http://schemas.microsoft.com/office/drawing/2014/main" id="{3BD1DC82-6A07-C5E0-D34B-3BB1DB400941}"/>
              </a:ext>
            </a:extLst>
          </p:cNvPr>
          <p:cNvPicPr>
            <a:picLocks noChangeAspect="1"/>
          </p:cNvPicPr>
          <p:nvPr/>
        </p:nvPicPr>
        <p:blipFill>
          <a:blip r:embed="rId3"/>
          <a:stretch>
            <a:fillRect/>
          </a:stretch>
        </p:blipFill>
        <p:spPr>
          <a:xfrm>
            <a:off x="4572000" y="3235354"/>
            <a:ext cx="4390653" cy="1528150"/>
          </a:xfrm>
          <a:prstGeom prst="rect">
            <a:avLst/>
          </a:prstGeom>
        </p:spPr>
      </p:pic>
    </p:spTree>
    <p:extLst>
      <p:ext uri="{BB962C8B-B14F-4D97-AF65-F5344CB8AC3E}">
        <p14:creationId xmlns:p14="http://schemas.microsoft.com/office/powerpoint/2010/main" val="2942306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Root Cause Analysis</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458493" cy="3083244"/>
          </a:xfrm>
        </p:spPr>
        <p:txBody>
          <a:bodyPr/>
          <a:lstStyle/>
          <a:p>
            <a:pPr>
              <a:lnSpc>
                <a:spcPct val="100000"/>
              </a:lnSpc>
              <a:spcBef>
                <a:spcPts val="900"/>
              </a:spcBef>
            </a:pPr>
            <a:r>
              <a:rPr lang="en-US" sz="1000" dirty="0">
                <a:solidFill>
                  <a:schemeClr val="bg1">
                    <a:lumMod val="75000"/>
                  </a:schemeClr>
                </a:solidFill>
              </a:rPr>
              <a:t>Root Cause Identification (RCI) is an </a:t>
            </a:r>
            <a:r>
              <a:rPr lang="en-US" sz="1000" dirty="0" err="1">
                <a:solidFill>
                  <a:schemeClr val="bg1">
                    <a:lumMod val="75000"/>
                  </a:schemeClr>
                </a:solidFill>
              </a:rPr>
              <a:t>Apstra</a:t>
            </a:r>
            <a:r>
              <a:rPr lang="en-US" sz="1000" dirty="0">
                <a:solidFill>
                  <a:schemeClr val="bg1">
                    <a:lumMod val="75000"/>
                  </a:schemeClr>
                </a:solidFill>
              </a:rPr>
              <a:t> feature that can automatically determine root causes of complex network issues. It uses the </a:t>
            </a:r>
            <a:r>
              <a:rPr lang="en-US" sz="1000" dirty="0" err="1">
                <a:solidFill>
                  <a:schemeClr val="bg1">
                    <a:lumMod val="75000"/>
                  </a:schemeClr>
                </a:solidFill>
              </a:rPr>
              <a:t>GraphDB</a:t>
            </a:r>
            <a:r>
              <a:rPr lang="en-US" sz="1000" dirty="0">
                <a:solidFill>
                  <a:schemeClr val="bg1">
                    <a:lumMod val="75000"/>
                  </a:schemeClr>
                </a:solidFill>
              </a:rPr>
              <a:t> datastore associated with a blueprint for real time network status, and automatically correlates this telemetry information with each active blueprint intent.</a:t>
            </a:r>
          </a:p>
          <a:p>
            <a:pPr>
              <a:lnSpc>
                <a:spcPct val="100000"/>
              </a:lnSpc>
              <a:spcBef>
                <a:spcPts val="900"/>
              </a:spcBef>
            </a:pPr>
            <a:r>
              <a:rPr lang="en-US" sz="1000" dirty="0">
                <a:solidFill>
                  <a:schemeClr val="bg1">
                    <a:lumMod val="75000"/>
                  </a:schemeClr>
                </a:solidFill>
              </a:rPr>
              <a:t>We’ll start by enabling </a:t>
            </a:r>
            <a:r>
              <a:rPr lang="en-US" sz="1000" b="1" dirty="0">
                <a:solidFill>
                  <a:schemeClr val="bg1">
                    <a:lumMod val="75000"/>
                  </a:schemeClr>
                </a:solidFill>
              </a:rPr>
              <a:t>RCI</a:t>
            </a:r>
            <a:r>
              <a:rPr lang="en-US" sz="1000" dirty="0">
                <a:solidFill>
                  <a:schemeClr val="bg1">
                    <a:lumMod val="75000"/>
                  </a:schemeClr>
                </a:solidFill>
              </a:rPr>
              <a:t> from the </a:t>
            </a:r>
            <a:r>
              <a:rPr lang="en-US" sz="1000" b="1" dirty="0">
                <a:solidFill>
                  <a:schemeClr val="bg1">
                    <a:lumMod val="75000"/>
                  </a:schemeClr>
                </a:solidFill>
              </a:rPr>
              <a:t>Analytics</a:t>
            </a:r>
            <a:r>
              <a:rPr lang="en-US" sz="1000" dirty="0">
                <a:solidFill>
                  <a:schemeClr val="bg1">
                    <a:lumMod val="75000"/>
                  </a:schemeClr>
                </a:solidFill>
              </a:rPr>
              <a:t> tab in </a:t>
            </a:r>
            <a:r>
              <a:rPr lang="en-US" sz="1000" b="1" dirty="0">
                <a:solidFill>
                  <a:schemeClr val="bg1">
                    <a:lumMod val="75000"/>
                  </a:schemeClr>
                </a:solidFill>
              </a:rPr>
              <a:t>DC-A</a:t>
            </a:r>
            <a:r>
              <a:rPr lang="en-US" sz="1000" dirty="0">
                <a:solidFill>
                  <a:schemeClr val="bg1">
                    <a:lumMod val="75000"/>
                  </a:schemeClr>
                </a:solidFill>
              </a:rPr>
              <a:t>.</a:t>
            </a:r>
          </a:p>
          <a:p>
            <a:pPr>
              <a:lnSpc>
                <a:spcPct val="100000"/>
              </a:lnSpc>
              <a:spcBef>
                <a:spcPts val="900"/>
              </a:spcBef>
            </a:pPr>
            <a:r>
              <a:rPr lang="en-US" sz="1000" dirty="0"/>
              <a:t>Now click the “connectivity” </a:t>
            </a:r>
            <a:r>
              <a:rPr lang="en-US" sz="1000" b="1" dirty="0"/>
              <a:t>Model</a:t>
            </a:r>
            <a:r>
              <a:rPr lang="en-US" sz="1000" dirty="0"/>
              <a:t> </a:t>
            </a:r>
            <a:r>
              <a:rPr lang="en-US" sz="1000" b="1" dirty="0"/>
              <a:t>Name</a:t>
            </a:r>
            <a:r>
              <a:rPr lang="en-US" sz="1000" dirty="0"/>
              <a:t>. This will bring up the Root Causes view.</a:t>
            </a:r>
          </a:p>
          <a:p>
            <a:pPr>
              <a:lnSpc>
                <a:spcPct val="100000"/>
              </a:lnSpc>
              <a:spcBef>
                <a:spcPts val="900"/>
              </a:spcBef>
            </a:pPr>
            <a:r>
              <a:rPr lang="en-US" sz="1000" dirty="0"/>
              <a:t>The default Topology View will show you the switches impacted by the connectivity root-cause identified by </a:t>
            </a:r>
            <a:r>
              <a:rPr lang="en-US" sz="1000" dirty="0" err="1"/>
              <a:t>Apstra</a:t>
            </a:r>
            <a:r>
              <a:rPr lang="en-US" sz="1000" dirty="0"/>
              <a:t>.</a:t>
            </a:r>
          </a:p>
          <a:p>
            <a:pPr>
              <a:lnSpc>
                <a:spcPct val="100000"/>
              </a:lnSpc>
              <a:spcBef>
                <a:spcPts val="900"/>
              </a:spcBef>
            </a:pPr>
            <a:r>
              <a:rPr lang="en-US" sz="1000" dirty="0"/>
              <a:t>The </a:t>
            </a:r>
            <a:r>
              <a:rPr lang="en-US" sz="1000" b="1" dirty="0"/>
              <a:t>Tabular</a:t>
            </a:r>
            <a:r>
              <a:rPr lang="en-US" sz="1000" dirty="0"/>
              <a:t> </a:t>
            </a:r>
            <a:r>
              <a:rPr lang="en-US" sz="1000" b="1" dirty="0"/>
              <a:t>View</a:t>
            </a:r>
            <a:r>
              <a:rPr lang="en-US" sz="1000" dirty="0"/>
              <a:t> provides a human-readable explanation of the root cause. Note the inclusion of clickable links for each listed symptom. Clicking these will take you to the associated node view.</a:t>
            </a:r>
          </a:p>
          <a:p>
            <a:pPr>
              <a:lnSpc>
                <a:spcPct val="100000"/>
              </a:lnSpc>
              <a:spcBef>
                <a:spcPts val="900"/>
              </a:spcBef>
            </a:pPr>
            <a:r>
              <a:rPr lang="en-US" sz="1000" dirty="0"/>
              <a:t>Neat!</a:t>
            </a:r>
          </a:p>
        </p:txBody>
      </p:sp>
      <p:pic>
        <p:nvPicPr>
          <p:cNvPr id="4" name="Picture 3">
            <a:extLst>
              <a:ext uri="{FF2B5EF4-FFF2-40B4-BE49-F238E27FC236}">
                <a16:creationId xmlns:a16="http://schemas.microsoft.com/office/drawing/2014/main" id="{3831D4A7-0458-AA9C-92CA-C39D38734DAD}"/>
              </a:ext>
            </a:extLst>
          </p:cNvPr>
          <p:cNvPicPr>
            <a:picLocks noChangeAspect="1"/>
          </p:cNvPicPr>
          <p:nvPr/>
        </p:nvPicPr>
        <p:blipFill>
          <a:blip r:embed="rId2"/>
          <a:stretch>
            <a:fillRect/>
          </a:stretch>
        </p:blipFill>
        <p:spPr>
          <a:xfrm>
            <a:off x="3928345" y="1197578"/>
            <a:ext cx="1859450" cy="893707"/>
          </a:xfrm>
          <a:prstGeom prst="rect">
            <a:avLst/>
          </a:prstGeom>
          <a:ln>
            <a:solidFill>
              <a:srgbClr val="0070C0"/>
            </a:solidFill>
          </a:ln>
        </p:spPr>
      </p:pic>
      <p:pic>
        <p:nvPicPr>
          <p:cNvPr id="7" name="Picture 6">
            <a:extLst>
              <a:ext uri="{FF2B5EF4-FFF2-40B4-BE49-F238E27FC236}">
                <a16:creationId xmlns:a16="http://schemas.microsoft.com/office/drawing/2014/main" id="{3727EA7E-6762-D1E1-BD5B-70D1D0DE01D5}"/>
              </a:ext>
            </a:extLst>
          </p:cNvPr>
          <p:cNvPicPr>
            <a:picLocks noChangeAspect="1"/>
          </p:cNvPicPr>
          <p:nvPr/>
        </p:nvPicPr>
        <p:blipFill>
          <a:blip r:embed="rId3"/>
          <a:stretch>
            <a:fillRect/>
          </a:stretch>
        </p:blipFill>
        <p:spPr>
          <a:xfrm>
            <a:off x="3841587" y="2205944"/>
            <a:ext cx="4910345" cy="1255829"/>
          </a:xfrm>
          <a:prstGeom prst="rect">
            <a:avLst/>
          </a:prstGeom>
          <a:ln>
            <a:solidFill>
              <a:srgbClr val="0070C0"/>
            </a:solidFill>
          </a:ln>
        </p:spPr>
      </p:pic>
      <p:pic>
        <p:nvPicPr>
          <p:cNvPr id="10" name="Picture 9">
            <a:extLst>
              <a:ext uri="{FF2B5EF4-FFF2-40B4-BE49-F238E27FC236}">
                <a16:creationId xmlns:a16="http://schemas.microsoft.com/office/drawing/2014/main" id="{7A6E1622-7755-D630-EA6E-6A4C53F40B61}"/>
              </a:ext>
            </a:extLst>
          </p:cNvPr>
          <p:cNvPicPr>
            <a:picLocks noChangeAspect="1"/>
          </p:cNvPicPr>
          <p:nvPr/>
        </p:nvPicPr>
        <p:blipFill>
          <a:blip r:embed="rId4"/>
          <a:stretch>
            <a:fillRect/>
          </a:stretch>
        </p:blipFill>
        <p:spPr>
          <a:xfrm>
            <a:off x="3841587" y="3557729"/>
            <a:ext cx="4968211" cy="1116720"/>
          </a:xfrm>
          <a:prstGeom prst="rect">
            <a:avLst/>
          </a:prstGeom>
          <a:ln>
            <a:solidFill>
              <a:srgbClr val="0070C0"/>
            </a:solidFill>
          </a:ln>
        </p:spPr>
      </p:pic>
    </p:spTree>
    <p:extLst>
      <p:ext uri="{BB962C8B-B14F-4D97-AF65-F5344CB8AC3E}">
        <p14:creationId xmlns:p14="http://schemas.microsoft.com/office/powerpoint/2010/main" val="289766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Two Paths to Resolution</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7"/>
            <a:ext cx="3458493" cy="3650501"/>
          </a:xfrm>
        </p:spPr>
        <p:txBody>
          <a:bodyPr/>
          <a:lstStyle/>
          <a:p>
            <a:pPr marL="171450" indent="-171450">
              <a:lnSpc>
                <a:spcPct val="100000"/>
              </a:lnSpc>
              <a:spcBef>
                <a:spcPts val="900"/>
              </a:spcBef>
              <a:buFont typeface="Arial" panose="020B0604020202020204" pitchFamily="34" charset="0"/>
              <a:buChar char="•"/>
            </a:pPr>
            <a:r>
              <a:rPr lang="en-US" sz="1000" dirty="0"/>
              <a:t>Path 1 – Update the Intent to reflect the new link between leaf1 and spine2</a:t>
            </a:r>
          </a:p>
          <a:p>
            <a:pPr marL="515938" lvl="1">
              <a:lnSpc>
                <a:spcPct val="100000"/>
              </a:lnSpc>
              <a:spcBef>
                <a:spcPts val="900"/>
              </a:spcBef>
            </a:pPr>
            <a:r>
              <a:rPr lang="en-US" sz="1000" dirty="0"/>
              <a:t>Navigate to </a:t>
            </a:r>
            <a:r>
              <a:rPr lang="en-US" sz="1000" b="1" dirty="0"/>
              <a:t>DC-A &gt; Staged &gt; Physical &gt; Links</a:t>
            </a:r>
            <a:r>
              <a:rPr lang="en-US" sz="1000" dirty="0"/>
              <a:t> and click the “Fetch Discovered LLDP Data” button</a:t>
            </a:r>
          </a:p>
          <a:p>
            <a:pPr lvl="1" indent="0">
              <a:lnSpc>
                <a:spcPct val="100000"/>
              </a:lnSpc>
              <a:spcBef>
                <a:spcPts val="900"/>
              </a:spcBef>
              <a:buNone/>
            </a:pPr>
            <a:r>
              <a:rPr lang="en-US" sz="1000" i="1" dirty="0">
                <a:solidFill>
                  <a:schemeClr val="bg1">
                    <a:lumMod val="75000"/>
                  </a:schemeClr>
                </a:solidFill>
              </a:rPr>
              <a:t>You’ll see a message indicating </a:t>
            </a:r>
            <a:r>
              <a:rPr lang="en-US" sz="1000" i="1" dirty="0" err="1">
                <a:solidFill>
                  <a:schemeClr val="bg1">
                    <a:lumMod val="75000"/>
                  </a:schemeClr>
                </a:solidFill>
              </a:rPr>
              <a:t>Apstra</a:t>
            </a:r>
            <a:r>
              <a:rPr lang="en-US" sz="1000" i="1" dirty="0">
                <a:solidFill>
                  <a:schemeClr val="bg1">
                    <a:lumMod val="75000"/>
                  </a:schemeClr>
                </a:solidFill>
              </a:rPr>
              <a:t> has detected an LLDP neighbor relationship between two fabric nodes that differs from the user-defined Intent</a:t>
            </a:r>
          </a:p>
          <a:p>
            <a:pPr marL="515938" lvl="1">
              <a:lnSpc>
                <a:spcPct val="100000"/>
              </a:lnSpc>
              <a:spcBef>
                <a:spcPts val="900"/>
              </a:spcBef>
            </a:pPr>
            <a:r>
              <a:rPr lang="en-US" sz="1000" dirty="0">
                <a:solidFill>
                  <a:schemeClr val="bg1">
                    <a:lumMod val="75000"/>
                  </a:schemeClr>
                </a:solidFill>
              </a:rPr>
              <a:t>Click the “Update Cabling Map from LLDP” button to open the Cabling Map Editor – </a:t>
            </a:r>
            <a:r>
              <a:rPr lang="en-US" sz="1000" dirty="0" err="1">
                <a:solidFill>
                  <a:schemeClr val="bg1">
                    <a:lumMod val="75000"/>
                  </a:schemeClr>
                </a:solidFill>
              </a:rPr>
              <a:t>Apstra</a:t>
            </a:r>
            <a:r>
              <a:rPr lang="en-US" sz="1000" dirty="0">
                <a:solidFill>
                  <a:schemeClr val="bg1">
                    <a:lumMod val="75000"/>
                  </a:schemeClr>
                </a:solidFill>
              </a:rPr>
              <a:t> has detected the new link!</a:t>
            </a:r>
          </a:p>
          <a:p>
            <a:pPr marL="515938" lvl="1">
              <a:lnSpc>
                <a:spcPct val="100000"/>
              </a:lnSpc>
              <a:spcBef>
                <a:spcPts val="900"/>
              </a:spcBef>
            </a:pPr>
            <a:r>
              <a:rPr lang="en-US" sz="1000" dirty="0">
                <a:solidFill>
                  <a:schemeClr val="bg1">
                    <a:lumMod val="75000"/>
                  </a:schemeClr>
                </a:solidFill>
              </a:rPr>
              <a:t>From here you can click “Update” to reconfigure the Intent for the new link between </a:t>
            </a:r>
            <a:r>
              <a:rPr lang="en-US" sz="1000" b="1" dirty="0">
                <a:solidFill>
                  <a:schemeClr val="bg1">
                    <a:lumMod val="75000"/>
                  </a:schemeClr>
                </a:solidFill>
              </a:rPr>
              <a:t>leaf1</a:t>
            </a:r>
            <a:r>
              <a:rPr lang="en-US" sz="1000" dirty="0">
                <a:solidFill>
                  <a:schemeClr val="bg1">
                    <a:lumMod val="75000"/>
                  </a:schemeClr>
                </a:solidFill>
              </a:rPr>
              <a:t> and </a:t>
            </a:r>
            <a:r>
              <a:rPr lang="en-US" sz="1000" b="1" dirty="0">
                <a:solidFill>
                  <a:schemeClr val="bg1">
                    <a:lumMod val="75000"/>
                  </a:schemeClr>
                </a:solidFill>
              </a:rPr>
              <a:t>spine2</a:t>
            </a:r>
          </a:p>
          <a:p>
            <a:pPr marL="515938" lvl="1">
              <a:lnSpc>
                <a:spcPct val="100000"/>
              </a:lnSpc>
              <a:spcBef>
                <a:spcPts val="900"/>
              </a:spcBef>
            </a:pPr>
            <a:r>
              <a:rPr lang="en-US" sz="1000" dirty="0">
                <a:solidFill>
                  <a:schemeClr val="bg1">
                    <a:lumMod val="75000"/>
                  </a:schemeClr>
                </a:solidFill>
              </a:rPr>
              <a:t>Commit the Blueprint to push the updated Intent to the fabric</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Path 2 – In your eve-ng topology, delete the new link, resume the original link, and wait for your </a:t>
            </a:r>
            <a:r>
              <a:rPr lang="en-US" sz="1000" b="1" dirty="0">
                <a:solidFill>
                  <a:schemeClr val="bg1">
                    <a:lumMod val="75000"/>
                  </a:schemeClr>
                </a:solidFill>
              </a:rPr>
              <a:t>DC-A</a:t>
            </a:r>
            <a:r>
              <a:rPr lang="en-US" sz="1000" dirty="0">
                <a:solidFill>
                  <a:schemeClr val="bg1">
                    <a:lumMod val="75000"/>
                  </a:schemeClr>
                </a:solidFill>
              </a:rPr>
              <a:t> anomalies to clear</a:t>
            </a:r>
            <a:br>
              <a:rPr lang="en-US" sz="1000" dirty="0">
                <a:solidFill>
                  <a:schemeClr val="bg1">
                    <a:lumMod val="75000"/>
                  </a:schemeClr>
                </a:solidFill>
              </a:rPr>
            </a:br>
            <a:r>
              <a:rPr lang="en-US" sz="1000" b="1" i="1" dirty="0">
                <a:solidFill>
                  <a:schemeClr val="bg1">
                    <a:lumMod val="75000"/>
                  </a:schemeClr>
                </a:solidFill>
              </a:rPr>
              <a:t>This is the method I will use to restore our lab to the original design</a:t>
            </a:r>
            <a:endParaRPr lang="en-US" sz="1000" i="1" dirty="0">
              <a:solidFill>
                <a:schemeClr val="bg1">
                  <a:lumMod val="75000"/>
                </a:schemeClr>
              </a:solidFill>
            </a:endParaRPr>
          </a:p>
        </p:txBody>
      </p:sp>
      <p:pic>
        <p:nvPicPr>
          <p:cNvPr id="5" name="Picture 4">
            <a:extLst>
              <a:ext uri="{FF2B5EF4-FFF2-40B4-BE49-F238E27FC236}">
                <a16:creationId xmlns:a16="http://schemas.microsoft.com/office/drawing/2014/main" id="{C112B63E-E3DC-9C0E-EC42-C63527321B34}"/>
              </a:ext>
            </a:extLst>
          </p:cNvPr>
          <p:cNvPicPr>
            <a:picLocks noChangeAspect="1"/>
          </p:cNvPicPr>
          <p:nvPr/>
        </p:nvPicPr>
        <p:blipFill>
          <a:blip r:embed="rId2"/>
          <a:stretch>
            <a:fillRect/>
          </a:stretch>
        </p:blipFill>
        <p:spPr>
          <a:xfrm>
            <a:off x="3984536" y="1438384"/>
            <a:ext cx="4825262" cy="3102290"/>
          </a:xfrm>
          <a:prstGeom prst="rect">
            <a:avLst/>
          </a:prstGeom>
        </p:spPr>
      </p:pic>
    </p:spTree>
    <p:extLst>
      <p:ext uri="{BB962C8B-B14F-4D97-AF65-F5344CB8AC3E}">
        <p14:creationId xmlns:p14="http://schemas.microsoft.com/office/powerpoint/2010/main" val="3609790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2</a:t>
            </a:fld>
            <a:endParaRPr lang="en-US"/>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Agenda</a:t>
            </a:r>
          </a:p>
        </p:txBody>
      </p:sp>
      <p:sp>
        <p:nvSpPr>
          <p:cNvPr id="4" name="Rounded Rectangle 3">
            <a:extLst>
              <a:ext uri="{FF2B5EF4-FFF2-40B4-BE49-F238E27FC236}">
                <a16:creationId xmlns:a16="http://schemas.microsoft.com/office/drawing/2014/main" id="{29ACD726-D9B7-0644-A9CB-06645702161B}"/>
              </a:ext>
            </a:extLst>
          </p:cNvPr>
          <p:cNvSpPr/>
          <p:nvPr/>
        </p:nvSpPr>
        <p:spPr>
          <a:xfrm>
            <a:off x="295599" y="1438197"/>
            <a:ext cx="2999293"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650DD3A-697A-0D48-B3EA-6D664CED296F}"/>
              </a:ext>
            </a:extLst>
          </p:cNvPr>
          <p:cNvSpPr txBox="1"/>
          <p:nvPr/>
        </p:nvSpPr>
        <p:spPr>
          <a:xfrm>
            <a:off x="385121" y="1568083"/>
            <a:ext cx="2512226" cy="1546577"/>
          </a:xfrm>
          <a:prstGeom prst="rect">
            <a:avLst/>
          </a:prstGeom>
          <a:noFill/>
        </p:spPr>
        <p:txBody>
          <a:bodyPr wrap="none" rtlCol="0">
            <a:spAutoFit/>
          </a:bodyPr>
          <a:lstStyle/>
          <a:p>
            <a:r>
              <a:rPr lang="en-US" dirty="0">
                <a:solidFill>
                  <a:schemeClr val="accent1">
                    <a:lumMod val="75000"/>
                  </a:schemeClr>
                </a:solidFill>
              </a:rPr>
              <a:t>Day-0 Fabric Onboarding</a:t>
            </a:r>
          </a:p>
          <a:p>
            <a:pPr marL="171450" indent="-171450">
              <a:buFont typeface="Arial" panose="020B0604020202020204" pitchFamily="34" charset="0"/>
              <a:buChar char="•"/>
            </a:pPr>
            <a:r>
              <a:rPr lang="en-US" sz="900" dirty="0">
                <a:solidFill>
                  <a:schemeClr val="accent1">
                    <a:lumMod val="75000"/>
                  </a:schemeClr>
                </a:solidFill>
              </a:rPr>
              <a:t>Virtual Device Profile Verification</a:t>
            </a:r>
          </a:p>
          <a:p>
            <a:pPr marL="171450" indent="-171450">
              <a:buFont typeface="Arial" panose="020B0604020202020204" pitchFamily="34" charset="0"/>
              <a:buChar char="•"/>
            </a:pPr>
            <a:r>
              <a:rPr lang="en-US" sz="900" dirty="0">
                <a:solidFill>
                  <a:schemeClr val="accent1">
                    <a:lumMod val="75000"/>
                  </a:schemeClr>
                </a:solidFill>
              </a:rPr>
              <a:t>Virtual Device Profile Cloning</a:t>
            </a:r>
          </a:p>
          <a:p>
            <a:pPr marL="171450" indent="-171450">
              <a:buFont typeface="Arial" panose="020B0604020202020204" pitchFamily="34" charset="0"/>
              <a:buChar char="•"/>
            </a:pPr>
            <a:r>
              <a:rPr lang="en-US" sz="900" dirty="0">
                <a:solidFill>
                  <a:schemeClr val="accent1">
                    <a:lumMod val="75000"/>
                  </a:schemeClr>
                </a:solidFill>
              </a:rPr>
              <a:t>Onboarding Virtual Nodes</a:t>
            </a:r>
          </a:p>
          <a:p>
            <a:pPr marL="171450" indent="-171450">
              <a:buFont typeface="Arial" panose="020B0604020202020204" pitchFamily="34" charset="0"/>
              <a:buChar char="•"/>
            </a:pPr>
            <a:r>
              <a:rPr lang="en-US" sz="900" dirty="0">
                <a:solidFill>
                  <a:schemeClr val="accent1">
                    <a:lumMod val="75000"/>
                  </a:schemeClr>
                </a:solidFill>
              </a:rPr>
              <a:t>Create ASN Pool and IP Pools</a:t>
            </a:r>
          </a:p>
          <a:p>
            <a:pPr marL="171450" indent="-171450">
              <a:buFont typeface="Arial" panose="020B0604020202020204" pitchFamily="34" charset="0"/>
              <a:buChar char="•"/>
            </a:pPr>
            <a:r>
              <a:rPr lang="en-US" sz="900" dirty="0">
                <a:solidFill>
                  <a:schemeClr val="accent1">
                    <a:lumMod val="75000"/>
                  </a:schemeClr>
                </a:solidFill>
              </a:rPr>
              <a:t>Create Logical Devices and Interface Maps</a:t>
            </a:r>
          </a:p>
          <a:p>
            <a:pPr marL="171450" indent="-171450">
              <a:buFont typeface="Arial" panose="020B0604020202020204" pitchFamily="34" charset="0"/>
              <a:buChar char="•"/>
            </a:pPr>
            <a:r>
              <a:rPr lang="en-US" sz="900" dirty="0">
                <a:solidFill>
                  <a:schemeClr val="accent1">
                    <a:lumMod val="75000"/>
                  </a:schemeClr>
                </a:solidFill>
              </a:rPr>
              <a:t>Create Rack Types</a:t>
            </a:r>
          </a:p>
          <a:p>
            <a:pPr marL="171450" indent="-171450">
              <a:buFont typeface="Arial" panose="020B0604020202020204" pitchFamily="34" charset="0"/>
              <a:buChar char="•"/>
            </a:pPr>
            <a:r>
              <a:rPr lang="en-US" sz="900" dirty="0">
                <a:solidFill>
                  <a:schemeClr val="accent1">
                    <a:lumMod val="75000"/>
                  </a:schemeClr>
                </a:solidFill>
              </a:rPr>
              <a:t>Create Templates</a:t>
            </a:r>
          </a:p>
          <a:p>
            <a:pPr marL="171450" indent="-171450">
              <a:buFont typeface="Arial" panose="020B0604020202020204" pitchFamily="34" charset="0"/>
              <a:buChar char="•"/>
            </a:pPr>
            <a:r>
              <a:rPr lang="en-US" sz="900" dirty="0">
                <a:solidFill>
                  <a:schemeClr val="accent1">
                    <a:lumMod val="75000"/>
                  </a:schemeClr>
                </a:solidFill>
              </a:rPr>
              <a:t>Create Blueprints</a:t>
            </a:r>
          </a:p>
          <a:p>
            <a:pPr marL="171450" indent="-171450">
              <a:buFont typeface="Arial" panose="020B0604020202020204" pitchFamily="34" charset="0"/>
              <a:buChar char="•"/>
            </a:pPr>
            <a:endParaRPr lang="en-US" sz="900" dirty="0">
              <a:solidFill>
                <a:schemeClr val="accent1">
                  <a:lumMod val="75000"/>
                </a:schemeClr>
              </a:solidFill>
            </a:endParaRPr>
          </a:p>
        </p:txBody>
      </p:sp>
      <p:sp>
        <p:nvSpPr>
          <p:cNvPr id="7" name="Rounded Rectangle 6">
            <a:extLst>
              <a:ext uri="{FF2B5EF4-FFF2-40B4-BE49-F238E27FC236}">
                <a16:creationId xmlns:a16="http://schemas.microsoft.com/office/drawing/2014/main" id="{3BA07812-E03A-D949-AA50-2E8FF644FD5E}"/>
              </a:ext>
            </a:extLst>
          </p:cNvPr>
          <p:cNvSpPr/>
          <p:nvPr/>
        </p:nvSpPr>
        <p:spPr>
          <a:xfrm>
            <a:off x="3635324" y="1438197"/>
            <a:ext cx="2999232"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AC823089-BCDD-3445-B9AD-1AA3D4BE7F63}"/>
              </a:ext>
            </a:extLst>
          </p:cNvPr>
          <p:cNvSpPr txBox="1"/>
          <p:nvPr/>
        </p:nvSpPr>
        <p:spPr>
          <a:xfrm>
            <a:off x="3724847" y="1568083"/>
            <a:ext cx="2300630" cy="1408078"/>
          </a:xfrm>
          <a:prstGeom prst="rect">
            <a:avLst/>
          </a:prstGeom>
          <a:noFill/>
        </p:spPr>
        <p:txBody>
          <a:bodyPr wrap="none" rtlCol="0">
            <a:spAutoFit/>
          </a:bodyPr>
          <a:lstStyle/>
          <a:p>
            <a:r>
              <a:rPr lang="en-US" dirty="0">
                <a:solidFill>
                  <a:schemeClr val="accent1">
                    <a:lumMod val="75000"/>
                  </a:schemeClr>
                </a:solidFill>
              </a:rPr>
              <a:t>Day-1 Service Provisioning</a:t>
            </a:r>
          </a:p>
          <a:p>
            <a:pPr marL="171450" indent="-171450">
              <a:buFont typeface="Arial" panose="020B0604020202020204" pitchFamily="34" charset="0"/>
              <a:buChar char="•"/>
            </a:pPr>
            <a:r>
              <a:rPr lang="en-US" sz="900" dirty="0">
                <a:solidFill>
                  <a:schemeClr val="accent1">
                    <a:lumMod val="75000"/>
                  </a:schemeClr>
                </a:solidFill>
              </a:rPr>
              <a:t>Create Routing Zones</a:t>
            </a:r>
          </a:p>
          <a:p>
            <a:pPr marL="171450" indent="-171450">
              <a:buFont typeface="Arial" panose="020B0604020202020204" pitchFamily="34" charset="0"/>
              <a:buChar char="•"/>
            </a:pPr>
            <a:r>
              <a:rPr lang="en-US" sz="900" dirty="0">
                <a:solidFill>
                  <a:schemeClr val="accent1">
                    <a:lumMod val="75000"/>
                  </a:schemeClr>
                </a:solidFill>
              </a:rPr>
              <a:t>Create Virtual Networks</a:t>
            </a:r>
          </a:p>
          <a:p>
            <a:pPr marL="171450" indent="-171450">
              <a:buFont typeface="Arial" panose="020B0604020202020204" pitchFamily="34" charset="0"/>
              <a:buChar char="•"/>
            </a:pPr>
            <a:r>
              <a:rPr lang="en-US" sz="900" dirty="0">
                <a:solidFill>
                  <a:schemeClr val="accent1">
                    <a:lumMod val="75000"/>
                  </a:schemeClr>
                </a:solidFill>
              </a:rPr>
              <a:t>Assign Virtual Network to Switchports</a:t>
            </a:r>
          </a:p>
          <a:p>
            <a:pPr marL="171450" indent="-171450">
              <a:buFont typeface="Arial" panose="020B0604020202020204" pitchFamily="34" charset="0"/>
              <a:buChar char="•"/>
            </a:pPr>
            <a:r>
              <a:rPr lang="en-US" sz="900" dirty="0">
                <a:solidFill>
                  <a:schemeClr val="accent1">
                    <a:lumMod val="75000"/>
                  </a:schemeClr>
                </a:solidFill>
              </a:rPr>
              <a:t>Add Server Links</a:t>
            </a:r>
          </a:p>
          <a:p>
            <a:pPr marL="171450" indent="-171450">
              <a:buFont typeface="Arial" panose="020B0604020202020204" pitchFamily="34" charset="0"/>
              <a:buChar char="•"/>
            </a:pPr>
            <a:r>
              <a:rPr lang="en-US" sz="900" dirty="0">
                <a:solidFill>
                  <a:schemeClr val="accent1">
                    <a:lumMod val="75000"/>
                  </a:schemeClr>
                </a:solidFill>
              </a:rPr>
              <a:t>Data Center Interconnect</a:t>
            </a:r>
          </a:p>
          <a:p>
            <a:pPr marL="171450" indent="-171450">
              <a:buFont typeface="Arial" panose="020B0604020202020204" pitchFamily="34" charset="0"/>
              <a:buChar char="•"/>
            </a:pPr>
            <a:r>
              <a:rPr lang="en-US" sz="900" dirty="0">
                <a:solidFill>
                  <a:schemeClr val="accent1">
                    <a:lumMod val="75000"/>
                  </a:schemeClr>
                </a:solidFill>
              </a:rPr>
              <a:t>DCI Addendum: Direct Peering</a:t>
            </a:r>
          </a:p>
          <a:p>
            <a:pPr marL="171450" indent="-171450">
              <a:buFont typeface="Arial" panose="020B0604020202020204" pitchFamily="34" charset="0"/>
              <a:buChar char="•"/>
            </a:pPr>
            <a:r>
              <a:rPr lang="en-US" sz="900" dirty="0">
                <a:solidFill>
                  <a:schemeClr val="accent1">
                    <a:lumMod val="75000"/>
                  </a:schemeClr>
                </a:solidFill>
              </a:rPr>
              <a:t>Core/WAN Connectivity</a:t>
            </a:r>
          </a:p>
          <a:p>
            <a:pPr marL="171450" indent="-171450">
              <a:buFont typeface="Arial" panose="020B0604020202020204" pitchFamily="34" charset="0"/>
              <a:buChar char="•"/>
            </a:pPr>
            <a:r>
              <a:rPr lang="en-US" sz="900" dirty="0">
                <a:solidFill>
                  <a:schemeClr val="accent1">
                    <a:lumMod val="75000"/>
                  </a:schemeClr>
                </a:solidFill>
              </a:rPr>
              <a:t>Internet Connectivity</a:t>
            </a:r>
          </a:p>
        </p:txBody>
      </p:sp>
      <p:sp>
        <p:nvSpPr>
          <p:cNvPr id="9" name="Rounded Rectangle 8">
            <a:extLst>
              <a:ext uri="{FF2B5EF4-FFF2-40B4-BE49-F238E27FC236}">
                <a16:creationId xmlns:a16="http://schemas.microsoft.com/office/drawing/2014/main" id="{318ABDE3-7C15-C945-AB3B-1D5296237598}"/>
              </a:ext>
            </a:extLst>
          </p:cNvPr>
          <p:cNvSpPr/>
          <p:nvPr/>
        </p:nvSpPr>
        <p:spPr>
          <a:xfrm>
            <a:off x="295599" y="3170559"/>
            <a:ext cx="2999293"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CFE89489-6723-6741-B577-75621D7AB605}"/>
              </a:ext>
            </a:extLst>
          </p:cNvPr>
          <p:cNvSpPr txBox="1"/>
          <p:nvPr/>
        </p:nvSpPr>
        <p:spPr>
          <a:xfrm>
            <a:off x="385121" y="3300445"/>
            <a:ext cx="2650113" cy="1131079"/>
          </a:xfrm>
          <a:prstGeom prst="rect">
            <a:avLst/>
          </a:prstGeom>
          <a:noFill/>
        </p:spPr>
        <p:txBody>
          <a:bodyPr wrap="square" rtlCol="0">
            <a:spAutoFit/>
          </a:bodyPr>
          <a:lstStyle/>
          <a:p>
            <a:r>
              <a:rPr lang="en-US" dirty="0">
                <a:solidFill>
                  <a:schemeClr val="accent1">
                    <a:lumMod val="75000"/>
                  </a:schemeClr>
                </a:solidFill>
              </a:rPr>
              <a:t>Day-2 Operational Scenarios</a:t>
            </a:r>
          </a:p>
          <a:p>
            <a:pPr marL="171450" indent="-171450">
              <a:buFont typeface="Arial" panose="020B0604020202020204" pitchFamily="34" charset="0"/>
              <a:buChar char="•"/>
            </a:pPr>
            <a:r>
              <a:rPr lang="en-US" sz="900" dirty="0">
                <a:solidFill>
                  <a:schemeClr val="accent1">
                    <a:lumMod val="75000"/>
                  </a:schemeClr>
                </a:solidFill>
              </a:rPr>
              <a:t>Incorrect Cable Patch  (RCA, LLDP Link Discovery, Time Voyager)</a:t>
            </a:r>
          </a:p>
          <a:p>
            <a:pPr marL="171450" indent="-171450">
              <a:buFont typeface="Arial" panose="020B0604020202020204" pitchFamily="34" charset="0"/>
              <a:buChar char="•"/>
            </a:pPr>
            <a:r>
              <a:rPr lang="en-US" sz="900" dirty="0">
                <a:solidFill>
                  <a:schemeClr val="accent1">
                    <a:lumMod val="75000"/>
                  </a:schemeClr>
                </a:solidFill>
              </a:rPr>
              <a:t>Config Deviation Checking</a:t>
            </a:r>
          </a:p>
          <a:p>
            <a:pPr marL="171450" indent="-171450">
              <a:buFont typeface="Arial" panose="020B0604020202020204" pitchFamily="34" charset="0"/>
              <a:buChar char="•"/>
            </a:pPr>
            <a:r>
              <a:rPr lang="en-US" sz="900" dirty="0">
                <a:solidFill>
                  <a:schemeClr val="accent1">
                    <a:lumMod val="75000"/>
                  </a:schemeClr>
                </a:solidFill>
              </a:rPr>
              <a:t>Apply custom config through </a:t>
            </a:r>
            <a:r>
              <a:rPr lang="en-US" sz="900" dirty="0" err="1">
                <a:solidFill>
                  <a:schemeClr val="accent1">
                    <a:lumMod val="75000"/>
                  </a:schemeClr>
                </a:solidFill>
              </a:rPr>
              <a:t>Configlet</a:t>
            </a:r>
            <a:endParaRPr lang="en-US" sz="900" dirty="0">
              <a:solidFill>
                <a:schemeClr val="accent1">
                  <a:lumMod val="75000"/>
                </a:schemeClr>
              </a:solidFill>
            </a:endParaRPr>
          </a:p>
          <a:p>
            <a:pPr marL="171450" indent="-171450">
              <a:buFont typeface="Arial" panose="020B0604020202020204" pitchFamily="34" charset="0"/>
              <a:buChar char="•"/>
            </a:pPr>
            <a:r>
              <a:rPr lang="en-US" sz="900" dirty="0">
                <a:solidFill>
                  <a:schemeClr val="accent1">
                    <a:lumMod val="75000"/>
                  </a:schemeClr>
                </a:solidFill>
              </a:rPr>
              <a:t>View Telemetry Data</a:t>
            </a:r>
          </a:p>
          <a:p>
            <a:pPr marL="171450" indent="-171450">
              <a:buFont typeface="Arial" panose="020B0604020202020204" pitchFamily="34" charset="0"/>
              <a:buChar char="•"/>
            </a:pPr>
            <a:r>
              <a:rPr lang="en-US" sz="900" dirty="0">
                <a:solidFill>
                  <a:schemeClr val="accent1">
                    <a:lumMod val="75000"/>
                  </a:schemeClr>
                </a:solidFill>
              </a:rPr>
              <a:t>Hardware Replacement</a:t>
            </a:r>
          </a:p>
        </p:txBody>
      </p:sp>
      <p:sp>
        <p:nvSpPr>
          <p:cNvPr id="11" name="Rounded Rectangle 10">
            <a:extLst>
              <a:ext uri="{FF2B5EF4-FFF2-40B4-BE49-F238E27FC236}">
                <a16:creationId xmlns:a16="http://schemas.microsoft.com/office/drawing/2014/main" id="{636E0519-A675-0C4A-A171-63FB708B82F4}"/>
              </a:ext>
            </a:extLst>
          </p:cNvPr>
          <p:cNvSpPr/>
          <p:nvPr/>
        </p:nvSpPr>
        <p:spPr>
          <a:xfrm>
            <a:off x="3635324" y="3170559"/>
            <a:ext cx="2999232" cy="1598601"/>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E59E87DD-1AA9-3C48-9D7F-147DF0EC413F}"/>
              </a:ext>
            </a:extLst>
          </p:cNvPr>
          <p:cNvSpPr txBox="1"/>
          <p:nvPr/>
        </p:nvSpPr>
        <p:spPr>
          <a:xfrm>
            <a:off x="3724847" y="3300445"/>
            <a:ext cx="2801743" cy="1131079"/>
          </a:xfrm>
          <a:prstGeom prst="rect">
            <a:avLst/>
          </a:prstGeom>
          <a:noFill/>
        </p:spPr>
        <p:txBody>
          <a:bodyPr wrap="square" rtlCol="0">
            <a:spAutoFit/>
          </a:bodyPr>
          <a:lstStyle/>
          <a:p>
            <a:r>
              <a:rPr lang="en-US" dirty="0">
                <a:solidFill>
                  <a:schemeClr val="accent1">
                    <a:lumMod val="75000"/>
                  </a:schemeClr>
                </a:solidFill>
              </a:rPr>
              <a:t>Future Documentation</a:t>
            </a:r>
          </a:p>
          <a:p>
            <a:pPr marL="171450" indent="-171450">
              <a:buFont typeface="Arial" panose="020B0604020202020204" pitchFamily="34" charset="0"/>
              <a:buChar char="•"/>
            </a:pPr>
            <a:r>
              <a:rPr lang="en-US" sz="900" dirty="0">
                <a:solidFill>
                  <a:schemeClr val="accent1">
                    <a:lumMod val="75000"/>
                  </a:schemeClr>
                </a:solidFill>
              </a:rPr>
              <a:t>Firewall Service Chaining</a:t>
            </a:r>
          </a:p>
          <a:p>
            <a:pPr marL="514350" lvl="1" indent="-171450">
              <a:buFont typeface="Arial" panose="020B0604020202020204" pitchFamily="34" charset="0"/>
              <a:buChar char="•"/>
            </a:pPr>
            <a:r>
              <a:rPr lang="en-US" sz="900" dirty="0">
                <a:solidFill>
                  <a:schemeClr val="accent1">
                    <a:lumMod val="75000"/>
                  </a:schemeClr>
                </a:solidFill>
              </a:rPr>
              <a:t>Cluster with Service Block</a:t>
            </a:r>
          </a:p>
          <a:p>
            <a:pPr marL="514350" lvl="1" indent="-171450">
              <a:buFont typeface="Arial" panose="020B0604020202020204" pitchFamily="34" charset="0"/>
              <a:buChar char="•"/>
            </a:pPr>
            <a:r>
              <a:rPr lang="en-US" sz="900" dirty="0">
                <a:solidFill>
                  <a:schemeClr val="accent1">
                    <a:lumMod val="75000"/>
                  </a:schemeClr>
                </a:solidFill>
              </a:rPr>
              <a:t>Type-5 Route (fabric integrated) with MNHA</a:t>
            </a:r>
          </a:p>
          <a:p>
            <a:pPr marL="171450" indent="-171450">
              <a:buFont typeface="Arial" panose="020B0604020202020204" pitchFamily="34" charset="0"/>
              <a:buChar char="•"/>
            </a:pPr>
            <a:r>
              <a:rPr lang="en-US" sz="900" dirty="0">
                <a:solidFill>
                  <a:schemeClr val="accent1">
                    <a:lumMod val="75000"/>
                  </a:schemeClr>
                </a:solidFill>
              </a:rPr>
              <a:t>VLAN Stitching</a:t>
            </a:r>
          </a:p>
          <a:p>
            <a:pPr marL="171450" indent="-171450">
              <a:buFont typeface="Arial" panose="020B0604020202020204" pitchFamily="34" charset="0"/>
              <a:buChar char="•"/>
            </a:pPr>
            <a:r>
              <a:rPr lang="en-US" sz="900" dirty="0" err="1">
                <a:solidFill>
                  <a:schemeClr val="accent1">
                    <a:lumMod val="75000"/>
                  </a:schemeClr>
                </a:solidFill>
              </a:rPr>
              <a:t>vEvo</a:t>
            </a:r>
            <a:r>
              <a:rPr lang="en-US" sz="900" dirty="0">
                <a:solidFill>
                  <a:schemeClr val="accent1">
                    <a:lumMod val="75000"/>
                  </a:schemeClr>
                </a:solidFill>
              </a:rPr>
              <a:t> Fabric</a:t>
            </a:r>
          </a:p>
        </p:txBody>
      </p:sp>
      <p:sp>
        <p:nvSpPr>
          <p:cNvPr id="3" name="Rounded Rectangle 2">
            <a:extLst>
              <a:ext uri="{FF2B5EF4-FFF2-40B4-BE49-F238E27FC236}">
                <a16:creationId xmlns:a16="http://schemas.microsoft.com/office/drawing/2014/main" id="{E0F36424-A162-1859-8FC7-DDFC96776108}"/>
              </a:ext>
            </a:extLst>
          </p:cNvPr>
          <p:cNvSpPr/>
          <p:nvPr/>
        </p:nvSpPr>
        <p:spPr>
          <a:xfrm>
            <a:off x="1965430" y="1060555"/>
            <a:ext cx="2999293" cy="282313"/>
          </a:xfrm>
          <a:prstGeom prst="roundRect">
            <a:avLst>
              <a:gd name="adj" fmla="val 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accent1">
                    <a:lumMod val="75000"/>
                  </a:schemeClr>
                </a:solidFill>
              </a:rPr>
              <a:t>Prepping your Lab</a:t>
            </a:r>
          </a:p>
        </p:txBody>
      </p:sp>
    </p:spTree>
    <p:extLst>
      <p:ext uri="{BB962C8B-B14F-4D97-AF65-F5344CB8AC3E}">
        <p14:creationId xmlns:p14="http://schemas.microsoft.com/office/powerpoint/2010/main" val="343324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Two Paths to Resolution</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7"/>
            <a:ext cx="3458493" cy="365050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Path 1 – Update the Intent to reflect the new link between leaf1 and spine2</a:t>
            </a:r>
          </a:p>
          <a:p>
            <a:pPr marL="515938" lvl="1">
              <a:lnSpc>
                <a:spcPct val="100000"/>
              </a:lnSpc>
              <a:spcBef>
                <a:spcPts val="900"/>
              </a:spcBef>
            </a:pPr>
            <a:r>
              <a:rPr lang="en-US" sz="1000" dirty="0">
                <a:solidFill>
                  <a:schemeClr val="bg1">
                    <a:lumMod val="75000"/>
                  </a:schemeClr>
                </a:solidFill>
              </a:rPr>
              <a:t>Navigate to </a:t>
            </a:r>
            <a:r>
              <a:rPr lang="en-US" sz="1000" b="1" dirty="0">
                <a:solidFill>
                  <a:schemeClr val="bg1">
                    <a:lumMod val="75000"/>
                  </a:schemeClr>
                </a:solidFill>
              </a:rPr>
              <a:t>DC-A &gt; Staged &gt; Physical &gt; Links</a:t>
            </a:r>
            <a:r>
              <a:rPr lang="en-US" sz="1000" dirty="0">
                <a:solidFill>
                  <a:schemeClr val="bg1">
                    <a:lumMod val="75000"/>
                  </a:schemeClr>
                </a:solidFill>
              </a:rPr>
              <a:t> and click the “Fetch Discovered LLDP Data” button</a:t>
            </a:r>
          </a:p>
          <a:p>
            <a:pPr lvl="1" indent="0">
              <a:lnSpc>
                <a:spcPct val="100000"/>
              </a:lnSpc>
              <a:spcBef>
                <a:spcPts val="900"/>
              </a:spcBef>
              <a:buNone/>
            </a:pPr>
            <a:r>
              <a:rPr lang="en-US" sz="1000" i="1" dirty="0"/>
              <a:t>You’ll see a message indicating </a:t>
            </a:r>
            <a:r>
              <a:rPr lang="en-US" sz="1000" i="1" dirty="0" err="1"/>
              <a:t>Apstra</a:t>
            </a:r>
            <a:r>
              <a:rPr lang="en-US" sz="1000" i="1" dirty="0"/>
              <a:t> has detected an LLDP neighbor relationship between two fabric nodes that differs from the user-defined Intent</a:t>
            </a:r>
          </a:p>
          <a:p>
            <a:pPr marL="515938" lvl="1">
              <a:lnSpc>
                <a:spcPct val="100000"/>
              </a:lnSpc>
              <a:spcBef>
                <a:spcPts val="900"/>
              </a:spcBef>
            </a:pPr>
            <a:r>
              <a:rPr lang="en-US" sz="1000" dirty="0"/>
              <a:t>Click the “Update Cabling Map from LLDP” button to open the Cabling Map Editor – </a:t>
            </a:r>
            <a:r>
              <a:rPr lang="en-US" sz="1000" dirty="0" err="1"/>
              <a:t>Apstra</a:t>
            </a:r>
            <a:r>
              <a:rPr lang="en-US" sz="1000" dirty="0"/>
              <a:t> has detected the new link!</a:t>
            </a:r>
          </a:p>
          <a:p>
            <a:pPr marL="515938" lvl="1">
              <a:lnSpc>
                <a:spcPct val="100000"/>
              </a:lnSpc>
              <a:spcBef>
                <a:spcPts val="900"/>
              </a:spcBef>
            </a:pPr>
            <a:r>
              <a:rPr lang="en-US" sz="1000" dirty="0"/>
              <a:t>From here you can click “Update” to reconfigure the Intent for the new link between </a:t>
            </a:r>
            <a:r>
              <a:rPr lang="en-US" sz="1000" b="1" dirty="0"/>
              <a:t>leaf1</a:t>
            </a:r>
            <a:r>
              <a:rPr lang="en-US" sz="1000" dirty="0"/>
              <a:t> and </a:t>
            </a:r>
            <a:r>
              <a:rPr lang="en-US" sz="1000" b="1" dirty="0"/>
              <a:t>spine2</a:t>
            </a:r>
          </a:p>
          <a:p>
            <a:pPr marL="515938" lvl="1">
              <a:lnSpc>
                <a:spcPct val="100000"/>
              </a:lnSpc>
              <a:spcBef>
                <a:spcPts val="900"/>
              </a:spcBef>
            </a:pPr>
            <a:r>
              <a:rPr lang="en-US" sz="1000" dirty="0"/>
              <a:t>Commit the Blueprint to push the updated Intent to the fabric</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Path 2 – In your eve-ng topology, delete the new link, resume the original link, and wait for your </a:t>
            </a:r>
            <a:r>
              <a:rPr lang="en-US" sz="1000" b="1" dirty="0">
                <a:solidFill>
                  <a:schemeClr val="bg1">
                    <a:lumMod val="75000"/>
                  </a:schemeClr>
                </a:solidFill>
              </a:rPr>
              <a:t>DC-A</a:t>
            </a:r>
            <a:r>
              <a:rPr lang="en-US" sz="1000" dirty="0">
                <a:solidFill>
                  <a:schemeClr val="bg1">
                    <a:lumMod val="75000"/>
                  </a:schemeClr>
                </a:solidFill>
              </a:rPr>
              <a:t> anomalies to clear</a:t>
            </a:r>
            <a:br>
              <a:rPr lang="en-US" sz="1000" dirty="0">
                <a:solidFill>
                  <a:schemeClr val="bg1">
                    <a:lumMod val="75000"/>
                  </a:schemeClr>
                </a:solidFill>
              </a:rPr>
            </a:br>
            <a:r>
              <a:rPr lang="en-US" sz="1000" b="1" i="1" dirty="0">
                <a:solidFill>
                  <a:schemeClr val="bg1">
                    <a:lumMod val="75000"/>
                  </a:schemeClr>
                </a:solidFill>
              </a:rPr>
              <a:t>This is the method I will use to restore our lab to the original design</a:t>
            </a:r>
            <a:endParaRPr lang="en-US" sz="1000" i="1" dirty="0">
              <a:solidFill>
                <a:schemeClr val="bg1">
                  <a:lumMod val="75000"/>
                </a:schemeClr>
              </a:solidFill>
            </a:endParaRPr>
          </a:p>
        </p:txBody>
      </p:sp>
      <p:pic>
        <p:nvPicPr>
          <p:cNvPr id="4" name="Picture 3">
            <a:extLst>
              <a:ext uri="{FF2B5EF4-FFF2-40B4-BE49-F238E27FC236}">
                <a16:creationId xmlns:a16="http://schemas.microsoft.com/office/drawing/2014/main" id="{159ACC23-0C38-DC6D-9C4B-67461561CB4C}"/>
              </a:ext>
            </a:extLst>
          </p:cNvPr>
          <p:cNvPicPr>
            <a:picLocks noChangeAspect="1"/>
          </p:cNvPicPr>
          <p:nvPr/>
        </p:nvPicPr>
        <p:blipFill>
          <a:blip r:embed="rId2"/>
          <a:stretch>
            <a:fillRect/>
          </a:stretch>
        </p:blipFill>
        <p:spPr>
          <a:xfrm>
            <a:off x="3999860" y="1237946"/>
            <a:ext cx="2068895" cy="1119861"/>
          </a:xfrm>
          <a:prstGeom prst="rect">
            <a:avLst/>
          </a:prstGeom>
        </p:spPr>
      </p:pic>
      <p:pic>
        <p:nvPicPr>
          <p:cNvPr id="7" name="Picture 6">
            <a:extLst>
              <a:ext uri="{FF2B5EF4-FFF2-40B4-BE49-F238E27FC236}">
                <a16:creationId xmlns:a16="http://schemas.microsoft.com/office/drawing/2014/main" id="{EC81ED7C-5540-1F3D-AC17-8DC5AA6EBF04}"/>
              </a:ext>
            </a:extLst>
          </p:cNvPr>
          <p:cNvPicPr>
            <a:picLocks noChangeAspect="1"/>
          </p:cNvPicPr>
          <p:nvPr/>
        </p:nvPicPr>
        <p:blipFill>
          <a:blip r:embed="rId3"/>
          <a:stretch>
            <a:fillRect/>
          </a:stretch>
        </p:blipFill>
        <p:spPr>
          <a:xfrm>
            <a:off x="4079245" y="2836658"/>
            <a:ext cx="4791853" cy="1119861"/>
          </a:xfrm>
          <a:prstGeom prst="rect">
            <a:avLst/>
          </a:prstGeom>
        </p:spPr>
      </p:pic>
    </p:spTree>
    <p:extLst>
      <p:ext uri="{BB962C8B-B14F-4D97-AF65-F5344CB8AC3E}">
        <p14:creationId xmlns:p14="http://schemas.microsoft.com/office/powerpoint/2010/main" val="3962531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Two Paths to Resolution</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7"/>
            <a:ext cx="3458493" cy="365050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Path 1 – Update the Intent to reflect the new link between leaf1 and spine2</a:t>
            </a:r>
          </a:p>
          <a:p>
            <a:pPr marL="515938" lvl="1">
              <a:lnSpc>
                <a:spcPct val="100000"/>
              </a:lnSpc>
              <a:spcBef>
                <a:spcPts val="900"/>
              </a:spcBef>
            </a:pPr>
            <a:r>
              <a:rPr lang="en-US" sz="1000" dirty="0">
                <a:solidFill>
                  <a:schemeClr val="bg1">
                    <a:lumMod val="75000"/>
                  </a:schemeClr>
                </a:solidFill>
              </a:rPr>
              <a:t>Navigate to </a:t>
            </a:r>
            <a:r>
              <a:rPr lang="en-US" sz="1000" b="1" dirty="0">
                <a:solidFill>
                  <a:schemeClr val="bg1">
                    <a:lumMod val="75000"/>
                  </a:schemeClr>
                </a:solidFill>
              </a:rPr>
              <a:t>DC-A &gt; Staged &gt; Physical &gt; Links</a:t>
            </a:r>
            <a:r>
              <a:rPr lang="en-US" sz="1000" dirty="0">
                <a:solidFill>
                  <a:schemeClr val="bg1">
                    <a:lumMod val="75000"/>
                  </a:schemeClr>
                </a:solidFill>
              </a:rPr>
              <a:t> and click the “Fetch Discovered LLDP Data” button</a:t>
            </a:r>
          </a:p>
          <a:p>
            <a:pPr lvl="1" indent="0">
              <a:lnSpc>
                <a:spcPct val="100000"/>
              </a:lnSpc>
              <a:spcBef>
                <a:spcPts val="900"/>
              </a:spcBef>
              <a:buNone/>
            </a:pPr>
            <a:r>
              <a:rPr lang="en-US" sz="1000" i="1" dirty="0">
                <a:solidFill>
                  <a:schemeClr val="bg1">
                    <a:lumMod val="75000"/>
                  </a:schemeClr>
                </a:solidFill>
              </a:rPr>
              <a:t>You’ll see a message indicating </a:t>
            </a:r>
            <a:r>
              <a:rPr lang="en-US" sz="1000" i="1" dirty="0" err="1">
                <a:solidFill>
                  <a:schemeClr val="bg1">
                    <a:lumMod val="75000"/>
                  </a:schemeClr>
                </a:solidFill>
              </a:rPr>
              <a:t>Apstra</a:t>
            </a:r>
            <a:r>
              <a:rPr lang="en-US" sz="1000" i="1" dirty="0">
                <a:solidFill>
                  <a:schemeClr val="bg1">
                    <a:lumMod val="75000"/>
                  </a:schemeClr>
                </a:solidFill>
              </a:rPr>
              <a:t> has detected an LLDP neighbor relationship between two fabric nodes that differs from the user-defined Intent</a:t>
            </a:r>
          </a:p>
          <a:p>
            <a:pPr marL="515938" lvl="1">
              <a:lnSpc>
                <a:spcPct val="100000"/>
              </a:lnSpc>
              <a:spcBef>
                <a:spcPts val="900"/>
              </a:spcBef>
            </a:pPr>
            <a:r>
              <a:rPr lang="en-US" sz="1000" dirty="0">
                <a:solidFill>
                  <a:schemeClr val="bg1">
                    <a:lumMod val="75000"/>
                  </a:schemeClr>
                </a:solidFill>
              </a:rPr>
              <a:t>Click the “Update Cabling Map from LLDP” button to open the Cabling Map Editor – </a:t>
            </a:r>
            <a:r>
              <a:rPr lang="en-US" sz="1000" dirty="0" err="1">
                <a:solidFill>
                  <a:schemeClr val="bg1">
                    <a:lumMod val="75000"/>
                  </a:schemeClr>
                </a:solidFill>
              </a:rPr>
              <a:t>Apstra</a:t>
            </a:r>
            <a:r>
              <a:rPr lang="en-US" sz="1000" dirty="0">
                <a:solidFill>
                  <a:schemeClr val="bg1">
                    <a:lumMod val="75000"/>
                  </a:schemeClr>
                </a:solidFill>
              </a:rPr>
              <a:t> has detected the new link!</a:t>
            </a:r>
          </a:p>
          <a:p>
            <a:pPr marL="515938" lvl="1">
              <a:lnSpc>
                <a:spcPct val="100000"/>
              </a:lnSpc>
              <a:spcBef>
                <a:spcPts val="900"/>
              </a:spcBef>
            </a:pPr>
            <a:r>
              <a:rPr lang="en-US" sz="1000" dirty="0">
                <a:solidFill>
                  <a:schemeClr val="bg1">
                    <a:lumMod val="75000"/>
                  </a:schemeClr>
                </a:solidFill>
              </a:rPr>
              <a:t>From here you can click “Update” to reconfigure the Intent for the new link between </a:t>
            </a:r>
            <a:r>
              <a:rPr lang="en-US" sz="1000" b="1" dirty="0">
                <a:solidFill>
                  <a:schemeClr val="bg1">
                    <a:lumMod val="75000"/>
                  </a:schemeClr>
                </a:solidFill>
              </a:rPr>
              <a:t>leaf1</a:t>
            </a:r>
            <a:r>
              <a:rPr lang="en-US" sz="1000" dirty="0">
                <a:solidFill>
                  <a:schemeClr val="bg1">
                    <a:lumMod val="75000"/>
                  </a:schemeClr>
                </a:solidFill>
              </a:rPr>
              <a:t> and </a:t>
            </a:r>
            <a:r>
              <a:rPr lang="en-US" sz="1000" b="1" dirty="0">
                <a:solidFill>
                  <a:schemeClr val="bg1">
                    <a:lumMod val="75000"/>
                  </a:schemeClr>
                </a:solidFill>
              </a:rPr>
              <a:t>spine2</a:t>
            </a:r>
          </a:p>
          <a:p>
            <a:pPr marL="515938" lvl="1">
              <a:lnSpc>
                <a:spcPct val="100000"/>
              </a:lnSpc>
              <a:spcBef>
                <a:spcPts val="900"/>
              </a:spcBef>
            </a:pPr>
            <a:r>
              <a:rPr lang="en-US" sz="1000" dirty="0">
                <a:solidFill>
                  <a:schemeClr val="bg1">
                    <a:lumMod val="75000"/>
                  </a:schemeClr>
                </a:solidFill>
              </a:rPr>
              <a:t>Commit the Blueprint to push the updated Intent to the fabric</a:t>
            </a:r>
          </a:p>
          <a:p>
            <a:pPr marL="171450" indent="-171450">
              <a:lnSpc>
                <a:spcPct val="100000"/>
              </a:lnSpc>
              <a:spcBef>
                <a:spcPts val="900"/>
              </a:spcBef>
              <a:buFont typeface="Arial" panose="020B0604020202020204" pitchFamily="34" charset="0"/>
              <a:buChar char="•"/>
            </a:pPr>
            <a:r>
              <a:rPr lang="en-US" sz="1000" dirty="0"/>
              <a:t>Path 2 – In your eve-ng topology, delete the new link, resume the original link, and wait for your </a:t>
            </a:r>
            <a:r>
              <a:rPr lang="en-US" sz="1000" b="1" dirty="0"/>
              <a:t>DC-A</a:t>
            </a:r>
            <a:r>
              <a:rPr lang="en-US" sz="1000" dirty="0"/>
              <a:t> anomalies to clear</a:t>
            </a:r>
            <a:br>
              <a:rPr lang="en-US" sz="1000" dirty="0"/>
            </a:br>
            <a:r>
              <a:rPr lang="en-US" sz="1000" b="1" i="1" dirty="0"/>
              <a:t>This is the method I will use to restore our lab to the original design</a:t>
            </a:r>
            <a:endParaRPr lang="en-US" sz="1000" i="1" dirty="0"/>
          </a:p>
        </p:txBody>
      </p:sp>
      <p:pic>
        <p:nvPicPr>
          <p:cNvPr id="5" name="Picture 4">
            <a:extLst>
              <a:ext uri="{FF2B5EF4-FFF2-40B4-BE49-F238E27FC236}">
                <a16:creationId xmlns:a16="http://schemas.microsoft.com/office/drawing/2014/main" id="{E15DF45B-9EAA-59AC-EB76-08B8FA6D4613}"/>
              </a:ext>
            </a:extLst>
          </p:cNvPr>
          <p:cNvPicPr>
            <a:picLocks noChangeAspect="1"/>
          </p:cNvPicPr>
          <p:nvPr/>
        </p:nvPicPr>
        <p:blipFill>
          <a:blip r:embed="rId2"/>
          <a:stretch>
            <a:fillRect/>
          </a:stretch>
        </p:blipFill>
        <p:spPr>
          <a:xfrm>
            <a:off x="4091813" y="1270749"/>
            <a:ext cx="1966726" cy="1229204"/>
          </a:xfrm>
          <a:prstGeom prst="rect">
            <a:avLst/>
          </a:prstGeom>
        </p:spPr>
      </p:pic>
      <p:pic>
        <p:nvPicPr>
          <p:cNvPr id="8" name="Picture 7">
            <a:extLst>
              <a:ext uri="{FF2B5EF4-FFF2-40B4-BE49-F238E27FC236}">
                <a16:creationId xmlns:a16="http://schemas.microsoft.com/office/drawing/2014/main" id="{1BD1FCAD-E882-280C-D992-86B09910DFDA}"/>
              </a:ext>
            </a:extLst>
          </p:cNvPr>
          <p:cNvPicPr>
            <a:picLocks noChangeAspect="1"/>
          </p:cNvPicPr>
          <p:nvPr/>
        </p:nvPicPr>
        <p:blipFill>
          <a:blip r:embed="rId3"/>
          <a:stretch>
            <a:fillRect/>
          </a:stretch>
        </p:blipFill>
        <p:spPr>
          <a:xfrm>
            <a:off x="6497859" y="1268700"/>
            <a:ext cx="1745717" cy="1227155"/>
          </a:xfrm>
          <a:prstGeom prst="rect">
            <a:avLst/>
          </a:prstGeom>
        </p:spPr>
      </p:pic>
      <p:pic>
        <p:nvPicPr>
          <p:cNvPr id="10" name="Picture 9">
            <a:extLst>
              <a:ext uri="{FF2B5EF4-FFF2-40B4-BE49-F238E27FC236}">
                <a16:creationId xmlns:a16="http://schemas.microsoft.com/office/drawing/2014/main" id="{38294136-D715-CABA-9E2B-812B725388E4}"/>
              </a:ext>
            </a:extLst>
          </p:cNvPr>
          <p:cNvPicPr>
            <a:picLocks noChangeAspect="1"/>
          </p:cNvPicPr>
          <p:nvPr/>
        </p:nvPicPr>
        <p:blipFill>
          <a:blip r:embed="rId4"/>
          <a:stretch>
            <a:fillRect/>
          </a:stretch>
        </p:blipFill>
        <p:spPr>
          <a:xfrm>
            <a:off x="4590512" y="2618549"/>
            <a:ext cx="3379355" cy="2174541"/>
          </a:xfrm>
          <a:prstGeom prst="rect">
            <a:avLst/>
          </a:prstGeom>
        </p:spPr>
      </p:pic>
    </p:spTree>
    <p:extLst>
      <p:ext uri="{BB962C8B-B14F-4D97-AF65-F5344CB8AC3E}">
        <p14:creationId xmlns:p14="http://schemas.microsoft.com/office/powerpoint/2010/main" val="1990883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22</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err="1"/>
              <a:t>Apstra</a:t>
            </a:r>
            <a:r>
              <a:rPr lang="en-US" sz="1200" dirty="0"/>
              <a:t> can monitor the configuration of each device and validate it against the rendered config based on our intent. If a configuration has been modified manually, </a:t>
            </a:r>
            <a:r>
              <a:rPr lang="en-US" sz="1200" dirty="0" err="1"/>
              <a:t>Apstra</a:t>
            </a:r>
            <a:r>
              <a:rPr lang="en-US" sz="1200" dirty="0"/>
              <a:t> will generate a config deviation anomaly to alert the operator of the changes.</a:t>
            </a:r>
          </a:p>
          <a:p>
            <a:pPr marL="0" indent="0">
              <a:lnSpc>
                <a:spcPct val="100000"/>
              </a:lnSpc>
              <a:buNone/>
            </a:pPr>
            <a:r>
              <a:rPr lang="en-US" sz="1200" dirty="0"/>
              <a:t>The operator can choose to accept the changes or revert to the existing Intent.</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Config Deviation Checking</a:t>
            </a:r>
          </a:p>
        </p:txBody>
      </p:sp>
    </p:spTree>
    <p:extLst>
      <p:ext uri="{BB962C8B-B14F-4D97-AF65-F5344CB8AC3E}">
        <p14:creationId xmlns:p14="http://schemas.microsoft.com/office/powerpoint/2010/main" val="3202436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Config Deviation Checking</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Login to </a:t>
            </a:r>
            <a:r>
              <a:rPr lang="en-US" sz="1000" b="1" dirty="0"/>
              <a:t>A-spine1</a:t>
            </a:r>
            <a:r>
              <a:rPr lang="en-US" sz="1000" dirty="0"/>
              <a:t> and configure a NTP server</a:t>
            </a:r>
            <a:br>
              <a:rPr lang="en-US" sz="1000" dirty="0"/>
            </a:br>
            <a:br>
              <a:rPr lang="en-US" sz="1000" dirty="0"/>
            </a:br>
            <a:r>
              <a:rPr lang="en-US" sz="1000" i="1" dirty="0">
                <a:cs typeface="Consolas" panose="020B0609020204030204" pitchFamily="49" charset="0"/>
              </a:rPr>
              <a:t>set system </a:t>
            </a:r>
            <a:r>
              <a:rPr lang="en-US" sz="1000" i="1" dirty="0" err="1">
                <a:cs typeface="Consolas" panose="020B0609020204030204" pitchFamily="49" charset="0"/>
              </a:rPr>
              <a:t>ntp</a:t>
            </a:r>
            <a:r>
              <a:rPr lang="en-US" sz="1000" i="1" dirty="0">
                <a:cs typeface="Consolas" panose="020B0609020204030204" pitchFamily="49" charset="0"/>
              </a:rPr>
              <a:t> server 172.27.171.253 routing-instance </a:t>
            </a:r>
            <a:r>
              <a:rPr lang="en-US" sz="1000" i="1" dirty="0" err="1">
                <a:cs typeface="Consolas" panose="020B0609020204030204" pitchFamily="49" charset="0"/>
              </a:rPr>
              <a:t>mgmt_junos</a:t>
            </a:r>
            <a:br>
              <a:rPr lang="en-US" sz="1000" i="1" dirty="0">
                <a:cs typeface="Consolas" panose="020B0609020204030204" pitchFamily="49" charset="0"/>
              </a:rPr>
            </a:br>
            <a:r>
              <a:rPr lang="en-US" sz="1000" i="1" dirty="0">
                <a:cs typeface="Consolas" panose="020B0609020204030204" pitchFamily="49" charset="0"/>
              </a:rPr>
              <a:t>commit and-quit</a:t>
            </a:r>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Dashboard</a:t>
            </a:r>
            <a:r>
              <a:rPr lang="en-US" sz="1000" dirty="0"/>
              <a:t>, wait for 1-2 minutes, and you should be able to see the </a:t>
            </a:r>
            <a:r>
              <a:rPr lang="en-US" sz="1000" b="1" dirty="0"/>
              <a:t>Config Dev.</a:t>
            </a:r>
            <a:r>
              <a:rPr lang="en-US" sz="1000" dirty="0"/>
              <a:t> anomaly as shown in the screenshot – Click the “Config Dev.” anomaly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Anomalies</a:t>
            </a:r>
            <a:r>
              <a:rPr lang="en-US" sz="1000" dirty="0">
                <a:solidFill>
                  <a:schemeClr val="bg1">
                    <a:lumMod val="75000"/>
                  </a:schemeClr>
                </a:solidFill>
              </a:rPr>
              <a:t>, select </a:t>
            </a:r>
            <a:r>
              <a:rPr lang="en-US" sz="1000" b="1" dirty="0">
                <a:solidFill>
                  <a:schemeClr val="bg1">
                    <a:lumMod val="75000"/>
                  </a:schemeClr>
                </a:solidFill>
              </a:rPr>
              <a:t>spine1,</a:t>
            </a:r>
            <a:r>
              <a:rPr lang="en-US" sz="1000" dirty="0">
                <a:solidFill>
                  <a:schemeClr val="bg1">
                    <a:lumMod val="75000"/>
                  </a:schemeClr>
                </a:solidFill>
              </a:rPr>
              <a:t> and click to view its info</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Scroll down to view the config deviation, click “Accept Changes”, and the anomaly will clear as the Intent is updated</a:t>
            </a:r>
          </a:p>
        </p:txBody>
      </p:sp>
      <p:cxnSp>
        <p:nvCxnSpPr>
          <p:cNvPr id="6" name="Straight Arrow Connector 5">
            <a:extLst>
              <a:ext uri="{FF2B5EF4-FFF2-40B4-BE49-F238E27FC236}">
                <a16:creationId xmlns:a16="http://schemas.microsoft.com/office/drawing/2014/main" id="{1F2D7F17-33D4-D444-8B21-D0DF7228CD09}"/>
              </a:ext>
            </a:extLst>
          </p:cNvPr>
          <p:cNvCxnSpPr>
            <a:cxnSpLocks/>
            <a:stCxn id="9" idx="1"/>
          </p:cNvCxnSpPr>
          <p:nvPr/>
        </p:nvCxnSpPr>
        <p:spPr>
          <a:xfrm flipH="1">
            <a:off x="6333423" y="3213242"/>
            <a:ext cx="473062" cy="373773"/>
          </a:xfrm>
          <a:prstGeom prst="straightConnector1">
            <a:avLst/>
          </a:prstGeom>
          <a:ln>
            <a:solidFill>
              <a:srgbClr val="FF0000"/>
            </a:solidFill>
            <a:tailEnd type="triangle" w="sm" len="med"/>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8539F99B-F4A0-BE48-A7F5-877070347F69}"/>
              </a:ext>
            </a:extLst>
          </p:cNvPr>
          <p:cNvGrpSpPr/>
          <p:nvPr/>
        </p:nvGrpSpPr>
        <p:grpSpPr>
          <a:xfrm>
            <a:off x="6704627" y="3105292"/>
            <a:ext cx="1170592" cy="207749"/>
            <a:chOff x="6419077" y="1667919"/>
            <a:chExt cx="1170592" cy="207749"/>
          </a:xfrm>
        </p:grpSpPr>
        <p:sp>
          <p:nvSpPr>
            <p:cNvPr id="8" name="Oval 7">
              <a:extLst>
                <a:ext uri="{FF2B5EF4-FFF2-40B4-BE49-F238E27FC236}">
                  <a16:creationId xmlns:a16="http://schemas.microsoft.com/office/drawing/2014/main" id="{35893802-2865-8D48-8890-622CBCD5C240}"/>
                </a:ext>
              </a:extLst>
            </p:cNvPr>
            <p:cNvSpPr/>
            <p:nvPr/>
          </p:nvSpPr>
          <p:spPr>
            <a:xfrm>
              <a:off x="6431777" y="1697868"/>
              <a:ext cx="165100" cy="1651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7">
              <a:extLst>
                <a:ext uri="{FF2B5EF4-FFF2-40B4-BE49-F238E27FC236}">
                  <a16:creationId xmlns:a16="http://schemas.microsoft.com/office/drawing/2014/main" id="{F3B73B76-80EE-6E4D-8EDF-125D259CE6D8}"/>
                </a:ext>
              </a:extLst>
            </p:cNvPr>
            <p:cNvSpPr/>
            <p:nvPr/>
          </p:nvSpPr>
          <p:spPr>
            <a:xfrm>
              <a:off x="6419077" y="1667919"/>
              <a:ext cx="190758" cy="207749"/>
            </a:xfrm>
            <a:custGeom>
              <a:avLst/>
              <a:gdLst>
                <a:gd name="connsiteX0" fmla="*/ 0 w 190758"/>
                <a:gd name="connsiteY0" fmla="*/ 0 h 207749"/>
                <a:gd name="connsiteX1" fmla="*/ 190758 w 190758"/>
                <a:gd name="connsiteY1" fmla="*/ 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92333 w 190758"/>
                <a:gd name="connsiteY1" fmla="*/ 107950 h 207749"/>
                <a:gd name="connsiteX2" fmla="*/ 190758 w 190758"/>
                <a:gd name="connsiteY2" fmla="*/ 207749 h 207749"/>
                <a:gd name="connsiteX3" fmla="*/ 0 w 190758"/>
                <a:gd name="connsiteY3" fmla="*/ 207749 h 207749"/>
                <a:gd name="connsiteX4" fmla="*/ 0 w 190758"/>
                <a:gd name="connsiteY4" fmla="*/ 0 h 207749"/>
                <a:gd name="connsiteX0" fmla="*/ 0 w 190758"/>
                <a:gd name="connsiteY0" fmla="*/ 0 h 207749"/>
                <a:gd name="connsiteX1" fmla="*/ 101858 w 190758"/>
                <a:gd name="connsiteY1" fmla="*/ 107950 h 207749"/>
                <a:gd name="connsiteX2" fmla="*/ 190758 w 190758"/>
                <a:gd name="connsiteY2" fmla="*/ 207749 h 207749"/>
                <a:gd name="connsiteX3" fmla="*/ 0 w 190758"/>
                <a:gd name="connsiteY3" fmla="*/ 207749 h 207749"/>
                <a:gd name="connsiteX4" fmla="*/ 0 w 190758"/>
                <a:gd name="connsiteY4" fmla="*/ 0 h 207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58" h="207749">
                  <a:moveTo>
                    <a:pt x="0" y="0"/>
                  </a:moveTo>
                  <a:lnTo>
                    <a:pt x="101858" y="107950"/>
                  </a:lnTo>
                  <a:lnTo>
                    <a:pt x="190758" y="207749"/>
                  </a:lnTo>
                  <a:lnTo>
                    <a:pt x="0" y="207749"/>
                  </a:lnTo>
                  <a:lnTo>
                    <a:pt x="0" y="0"/>
                  </a:lnTo>
                  <a:close/>
                </a:path>
              </a:pathLst>
            </a:custGeom>
          </p:spPr>
          <p:txBody>
            <a:bodyPr wrap="none" lIns="0" tIns="0" rIns="0" bIns="0">
              <a:spAutoFit/>
            </a:bodyPr>
            <a:lstStyle/>
            <a:p>
              <a:r>
                <a:rPr lang="en-US">
                  <a:solidFill>
                    <a:srgbClr val="FF0000"/>
                  </a:solidFill>
                </a:rPr>
                <a:t>①</a:t>
              </a:r>
            </a:p>
          </p:txBody>
        </p:sp>
        <p:sp>
          <p:nvSpPr>
            <p:cNvPr id="10" name="Rectangle 9">
              <a:extLst>
                <a:ext uri="{FF2B5EF4-FFF2-40B4-BE49-F238E27FC236}">
                  <a16:creationId xmlns:a16="http://schemas.microsoft.com/office/drawing/2014/main" id="{44286C82-8D25-7A47-AB53-F0AF1FCBD9E8}"/>
                </a:ext>
              </a:extLst>
            </p:cNvPr>
            <p:cNvSpPr/>
            <p:nvPr/>
          </p:nvSpPr>
          <p:spPr>
            <a:xfrm>
              <a:off x="6618249" y="1710238"/>
              <a:ext cx="971420" cy="123111"/>
            </a:xfrm>
            <a:prstGeom prst="rect">
              <a:avLst/>
            </a:prstGeom>
          </p:spPr>
          <p:txBody>
            <a:bodyPr wrap="none" lIns="0" tIns="0" rIns="0" bIns="0">
              <a:spAutoFit/>
            </a:bodyPr>
            <a:lstStyle/>
            <a:p>
              <a:r>
                <a:rPr lang="en-US" sz="800" i="1">
                  <a:solidFill>
                    <a:srgbClr val="FF0000"/>
                  </a:solidFill>
                  <a:latin typeface="Lato" panose="020F0502020204030203" pitchFamily="34" charset="0"/>
                  <a:ea typeface="Lato" panose="020F0502020204030203" pitchFamily="34" charset="0"/>
                  <a:cs typeface="Lato" panose="020F0502020204030203" pitchFamily="34" charset="0"/>
                </a:rPr>
                <a:t>1 Config Dev. anomaly</a:t>
              </a:r>
            </a:p>
          </p:txBody>
        </p:sp>
      </p:grpSp>
      <p:pic>
        <p:nvPicPr>
          <p:cNvPr id="12" name="Picture 11">
            <a:extLst>
              <a:ext uri="{FF2B5EF4-FFF2-40B4-BE49-F238E27FC236}">
                <a16:creationId xmlns:a16="http://schemas.microsoft.com/office/drawing/2014/main" id="{2719E842-94F1-FF43-C89B-E5681257AE15}"/>
              </a:ext>
            </a:extLst>
          </p:cNvPr>
          <p:cNvPicPr>
            <a:picLocks noChangeAspect="1"/>
          </p:cNvPicPr>
          <p:nvPr/>
        </p:nvPicPr>
        <p:blipFill>
          <a:blip r:embed="rId2"/>
          <a:stretch>
            <a:fillRect/>
          </a:stretch>
        </p:blipFill>
        <p:spPr>
          <a:xfrm>
            <a:off x="4010491" y="1329387"/>
            <a:ext cx="4899134" cy="3176203"/>
          </a:xfrm>
          <a:prstGeom prst="rect">
            <a:avLst/>
          </a:prstGeom>
        </p:spPr>
      </p:pic>
    </p:spTree>
    <p:extLst>
      <p:ext uri="{BB962C8B-B14F-4D97-AF65-F5344CB8AC3E}">
        <p14:creationId xmlns:p14="http://schemas.microsoft.com/office/powerpoint/2010/main" val="29703330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Config Deviation Checking</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Login to </a:t>
            </a:r>
            <a:r>
              <a:rPr lang="en-US" sz="1000" b="1" dirty="0">
                <a:solidFill>
                  <a:schemeClr val="bg1">
                    <a:lumMod val="75000"/>
                  </a:schemeClr>
                </a:solidFill>
              </a:rPr>
              <a:t>A-spine1</a:t>
            </a:r>
            <a:r>
              <a:rPr lang="en-US" sz="1000" dirty="0">
                <a:solidFill>
                  <a:schemeClr val="bg1">
                    <a:lumMod val="75000"/>
                  </a:schemeClr>
                </a:solidFill>
              </a:rPr>
              <a:t> and configure a NTP server</a:t>
            </a:r>
            <a:br>
              <a:rPr lang="en-US" sz="1000" dirty="0">
                <a:solidFill>
                  <a:schemeClr val="bg1">
                    <a:lumMod val="75000"/>
                  </a:schemeClr>
                </a:solidFill>
              </a:rPr>
            </a:br>
            <a:br>
              <a:rPr lang="en-US" sz="1000" dirty="0">
                <a:solidFill>
                  <a:schemeClr val="bg1">
                    <a:lumMod val="75000"/>
                  </a:schemeClr>
                </a:solidFill>
              </a:rPr>
            </a:br>
            <a:r>
              <a:rPr lang="en-US" sz="1000" i="1" dirty="0">
                <a:solidFill>
                  <a:schemeClr val="bg1">
                    <a:lumMod val="75000"/>
                  </a:schemeClr>
                </a:solidFill>
                <a:cs typeface="Consolas" panose="020B0609020204030204" pitchFamily="49" charset="0"/>
              </a:rPr>
              <a:t>set system </a:t>
            </a:r>
            <a:r>
              <a:rPr lang="en-US" sz="1000" i="1" dirty="0" err="1">
                <a:solidFill>
                  <a:schemeClr val="bg1">
                    <a:lumMod val="75000"/>
                  </a:schemeClr>
                </a:solidFill>
                <a:cs typeface="Consolas" panose="020B0609020204030204" pitchFamily="49" charset="0"/>
              </a:rPr>
              <a:t>ntp</a:t>
            </a:r>
            <a:r>
              <a:rPr lang="en-US" sz="1000" i="1" dirty="0">
                <a:solidFill>
                  <a:schemeClr val="bg1">
                    <a:lumMod val="75000"/>
                  </a:schemeClr>
                </a:solidFill>
                <a:cs typeface="Consolas" panose="020B0609020204030204" pitchFamily="49" charset="0"/>
              </a:rPr>
              <a:t> server 172.27.171.253 routing-instance </a:t>
            </a:r>
            <a:r>
              <a:rPr lang="en-US" sz="1000" i="1" dirty="0" err="1">
                <a:solidFill>
                  <a:schemeClr val="bg1">
                    <a:lumMod val="75000"/>
                  </a:schemeClr>
                </a:solidFill>
                <a:cs typeface="Consolas" panose="020B0609020204030204" pitchFamily="49" charset="0"/>
              </a:rPr>
              <a:t>mgmt_junos</a:t>
            </a:r>
            <a:br>
              <a:rPr lang="en-US" sz="1000" i="1" dirty="0">
                <a:solidFill>
                  <a:schemeClr val="bg1">
                    <a:lumMod val="75000"/>
                  </a:schemeClr>
                </a:solidFill>
                <a:cs typeface="Consolas" panose="020B0609020204030204" pitchFamily="49" charset="0"/>
              </a:rPr>
            </a:br>
            <a:r>
              <a:rPr lang="en-US" sz="1000" i="1" dirty="0">
                <a:solidFill>
                  <a:schemeClr val="bg1">
                    <a:lumMod val="75000"/>
                  </a:schemeClr>
                </a:solidFill>
                <a:cs typeface="Consolas" panose="020B0609020204030204" pitchFamily="49" charset="0"/>
              </a:rPr>
              <a:t>commit and-quit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Dashboard</a:t>
            </a:r>
            <a:r>
              <a:rPr lang="en-US" sz="1000" dirty="0">
                <a:solidFill>
                  <a:schemeClr val="bg1">
                    <a:lumMod val="75000"/>
                  </a:schemeClr>
                </a:solidFill>
              </a:rPr>
              <a:t>, wait for 1-2 minutes, and you should be able to see the </a:t>
            </a:r>
            <a:r>
              <a:rPr lang="en-US" sz="1000" b="1" dirty="0">
                <a:solidFill>
                  <a:schemeClr val="bg1">
                    <a:lumMod val="75000"/>
                  </a:schemeClr>
                </a:solidFill>
              </a:rPr>
              <a:t>Config Dev.</a:t>
            </a:r>
            <a:r>
              <a:rPr lang="en-US" sz="1000" dirty="0">
                <a:solidFill>
                  <a:schemeClr val="bg1">
                    <a:lumMod val="75000"/>
                  </a:schemeClr>
                </a:solidFill>
              </a:rPr>
              <a:t> anomaly as shown in the screenshot – Click the “Config Dev.” anomaly</a:t>
            </a:r>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Active &gt; Anomalies</a:t>
            </a:r>
            <a:r>
              <a:rPr lang="en-US" sz="1000" dirty="0"/>
              <a:t>, select </a:t>
            </a:r>
            <a:r>
              <a:rPr lang="en-US" sz="1000" b="1" dirty="0"/>
              <a:t>spine1,</a:t>
            </a:r>
            <a:r>
              <a:rPr lang="en-US" sz="1000" dirty="0"/>
              <a:t> and click to view its info</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Scroll down to view the config deviation, click “Accept Changes”, and the anomaly will clear as the Intent is updated</a:t>
            </a:r>
          </a:p>
        </p:txBody>
      </p:sp>
      <p:pic>
        <p:nvPicPr>
          <p:cNvPr id="4" name="Picture 3">
            <a:extLst>
              <a:ext uri="{FF2B5EF4-FFF2-40B4-BE49-F238E27FC236}">
                <a16:creationId xmlns:a16="http://schemas.microsoft.com/office/drawing/2014/main" id="{15130464-BC80-AC8C-01FF-0F5AD8B95996}"/>
              </a:ext>
            </a:extLst>
          </p:cNvPr>
          <p:cNvPicPr>
            <a:picLocks noChangeAspect="1"/>
          </p:cNvPicPr>
          <p:nvPr/>
        </p:nvPicPr>
        <p:blipFill>
          <a:blip r:embed="rId2"/>
          <a:stretch>
            <a:fillRect/>
          </a:stretch>
        </p:blipFill>
        <p:spPr>
          <a:xfrm>
            <a:off x="4142896" y="1099584"/>
            <a:ext cx="4618010" cy="1691166"/>
          </a:xfrm>
          <a:prstGeom prst="rect">
            <a:avLst/>
          </a:prstGeom>
        </p:spPr>
      </p:pic>
      <p:pic>
        <p:nvPicPr>
          <p:cNvPr id="6" name="Picture 5">
            <a:extLst>
              <a:ext uri="{FF2B5EF4-FFF2-40B4-BE49-F238E27FC236}">
                <a16:creationId xmlns:a16="http://schemas.microsoft.com/office/drawing/2014/main" id="{31F01323-23C6-BC4D-76C8-44D1533970A9}"/>
              </a:ext>
            </a:extLst>
          </p:cNvPr>
          <p:cNvPicPr>
            <a:picLocks noChangeAspect="1"/>
          </p:cNvPicPr>
          <p:nvPr/>
        </p:nvPicPr>
        <p:blipFill>
          <a:blip r:embed="rId3"/>
          <a:stretch>
            <a:fillRect/>
          </a:stretch>
        </p:blipFill>
        <p:spPr>
          <a:xfrm>
            <a:off x="4148705" y="3024160"/>
            <a:ext cx="4612201" cy="1392447"/>
          </a:xfrm>
          <a:prstGeom prst="rect">
            <a:avLst/>
          </a:prstGeom>
        </p:spPr>
      </p:pic>
    </p:spTree>
    <p:extLst>
      <p:ext uri="{BB962C8B-B14F-4D97-AF65-F5344CB8AC3E}">
        <p14:creationId xmlns:p14="http://schemas.microsoft.com/office/powerpoint/2010/main" val="259394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Config Deviation Checking</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Login to </a:t>
            </a:r>
            <a:r>
              <a:rPr lang="en-US" sz="1000" b="1" dirty="0">
                <a:solidFill>
                  <a:schemeClr val="bg1">
                    <a:lumMod val="75000"/>
                  </a:schemeClr>
                </a:solidFill>
              </a:rPr>
              <a:t>A-spine1</a:t>
            </a:r>
            <a:r>
              <a:rPr lang="en-US" sz="1000" dirty="0">
                <a:solidFill>
                  <a:schemeClr val="bg1">
                    <a:lumMod val="75000"/>
                  </a:schemeClr>
                </a:solidFill>
              </a:rPr>
              <a:t> and configure a NTP server</a:t>
            </a:r>
            <a:br>
              <a:rPr lang="en-US" sz="1000" dirty="0">
                <a:solidFill>
                  <a:schemeClr val="bg1">
                    <a:lumMod val="75000"/>
                  </a:schemeClr>
                </a:solidFill>
              </a:rPr>
            </a:br>
            <a:br>
              <a:rPr lang="en-US" sz="1000" dirty="0">
                <a:solidFill>
                  <a:schemeClr val="bg1">
                    <a:lumMod val="75000"/>
                  </a:schemeClr>
                </a:solidFill>
              </a:rPr>
            </a:br>
            <a:r>
              <a:rPr lang="en-US" sz="1000" i="1" dirty="0">
                <a:solidFill>
                  <a:schemeClr val="bg1">
                    <a:lumMod val="75000"/>
                  </a:schemeClr>
                </a:solidFill>
                <a:cs typeface="Consolas" panose="020B0609020204030204" pitchFamily="49" charset="0"/>
              </a:rPr>
              <a:t>set system </a:t>
            </a:r>
            <a:r>
              <a:rPr lang="en-US" sz="1000" i="1" dirty="0" err="1">
                <a:solidFill>
                  <a:schemeClr val="bg1">
                    <a:lumMod val="75000"/>
                  </a:schemeClr>
                </a:solidFill>
                <a:cs typeface="Consolas" panose="020B0609020204030204" pitchFamily="49" charset="0"/>
              </a:rPr>
              <a:t>ntp</a:t>
            </a:r>
            <a:r>
              <a:rPr lang="en-US" sz="1000" i="1" dirty="0">
                <a:solidFill>
                  <a:schemeClr val="bg1">
                    <a:lumMod val="75000"/>
                  </a:schemeClr>
                </a:solidFill>
                <a:cs typeface="Consolas" panose="020B0609020204030204" pitchFamily="49" charset="0"/>
              </a:rPr>
              <a:t> server 172.27.171.253 routing-instance </a:t>
            </a:r>
            <a:r>
              <a:rPr lang="en-US" sz="1000" i="1" dirty="0" err="1">
                <a:solidFill>
                  <a:schemeClr val="bg1">
                    <a:lumMod val="75000"/>
                  </a:schemeClr>
                </a:solidFill>
                <a:cs typeface="Consolas" panose="020B0609020204030204" pitchFamily="49" charset="0"/>
              </a:rPr>
              <a:t>mgmt_junos</a:t>
            </a:r>
            <a:br>
              <a:rPr lang="en-US" sz="1000" i="1" dirty="0">
                <a:solidFill>
                  <a:schemeClr val="bg1">
                    <a:lumMod val="75000"/>
                  </a:schemeClr>
                </a:solidFill>
                <a:cs typeface="Consolas" panose="020B0609020204030204" pitchFamily="49" charset="0"/>
              </a:rPr>
            </a:br>
            <a:r>
              <a:rPr lang="en-US" sz="1000" i="1" dirty="0">
                <a:solidFill>
                  <a:schemeClr val="bg1">
                    <a:lumMod val="75000"/>
                  </a:schemeClr>
                </a:solidFill>
                <a:cs typeface="Consolas" panose="020B0609020204030204" pitchFamily="49" charset="0"/>
              </a:rPr>
              <a:t>commit and-quit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Dashboard</a:t>
            </a:r>
            <a:r>
              <a:rPr lang="en-US" sz="1000" dirty="0">
                <a:solidFill>
                  <a:schemeClr val="bg1">
                    <a:lumMod val="75000"/>
                  </a:schemeClr>
                </a:solidFill>
              </a:rPr>
              <a:t>, wait for 1-2 minutes, and you should be able to see the </a:t>
            </a:r>
            <a:r>
              <a:rPr lang="en-US" sz="1000" b="1" dirty="0">
                <a:solidFill>
                  <a:schemeClr val="bg1">
                    <a:lumMod val="75000"/>
                  </a:schemeClr>
                </a:solidFill>
              </a:rPr>
              <a:t>Config Dev.</a:t>
            </a:r>
            <a:r>
              <a:rPr lang="en-US" sz="1000" dirty="0">
                <a:solidFill>
                  <a:schemeClr val="bg1">
                    <a:lumMod val="75000"/>
                  </a:schemeClr>
                </a:solidFill>
              </a:rPr>
              <a:t> anomaly as shown in the screenshot – Click the “Config Dev.” anomaly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Anomalies</a:t>
            </a:r>
            <a:r>
              <a:rPr lang="en-US" sz="1000" dirty="0">
                <a:solidFill>
                  <a:schemeClr val="bg1">
                    <a:lumMod val="75000"/>
                  </a:schemeClr>
                </a:solidFill>
              </a:rPr>
              <a:t>, select </a:t>
            </a:r>
            <a:r>
              <a:rPr lang="en-US" sz="1000" b="1" dirty="0">
                <a:solidFill>
                  <a:schemeClr val="bg1">
                    <a:lumMod val="75000"/>
                  </a:schemeClr>
                </a:solidFill>
              </a:rPr>
              <a:t>spine1,</a:t>
            </a:r>
            <a:r>
              <a:rPr lang="en-US" sz="1000" dirty="0">
                <a:solidFill>
                  <a:schemeClr val="bg1">
                    <a:lumMod val="75000"/>
                  </a:schemeClr>
                </a:solidFill>
              </a:rPr>
              <a:t> and click to view its info</a:t>
            </a:r>
          </a:p>
          <a:p>
            <a:pPr marL="171450" indent="-171450">
              <a:lnSpc>
                <a:spcPct val="100000"/>
              </a:lnSpc>
              <a:spcBef>
                <a:spcPts val="900"/>
              </a:spcBef>
              <a:buFont typeface="Arial" panose="020B0604020202020204" pitchFamily="34" charset="0"/>
              <a:buChar char="•"/>
            </a:pPr>
            <a:r>
              <a:rPr lang="en-US" sz="1000" dirty="0"/>
              <a:t>Scroll down to view the config deviation, click “Accept Changes”, and the anomaly will clear as the Intent is updated</a:t>
            </a:r>
          </a:p>
        </p:txBody>
      </p:sp>
      <p:pic>
        <p:nvPicPr>
          <p:cNvPr id="4" name="Picture 3">
            <a:extLst>
              <a:ext uri="{FF2B5EF4-FFF2-40B4-BE49-F238E27FC236}">
                <a16:creationId xmlns:a16="http://schemas.microsoft.com/office/drawing/2014/main" id="{08F2429A-EB43-C9FF-2922-93D6DFF80D01}"/>
              </a:ext>
            </a:extLst>
          </p:cNvPr>
          <p:cNvPicPr>
            <a:picLocks noChangeAspect="1"/>
          </p:cNvPicPr>
          <p:nvPr/>
        </p:nvPicPr>
        <p:blipFill>
          <a:blip r:embed="rId2"/>
          <a:stretch>
            <a:fillRect/>
          </a:stretch>
        </p:blipFill>
        <p:spPr>
          <a:xfrm>
            <a:off x="4076811" y="1323051"/>
            <a:ext cx="4852671" cy="3152223"/>
          </a:xfrm>
          <a:prstGeom prst="rect">
            <a:avLst/>
          </a:prstGeom>
        </p:spPr>
      </p:pic>
    </p:spTree>
    <p:extLst>
      <p:ext uri="{BB962C8B-B14F-4D97-AF65-F5344CB8AC3E}">
        <p14:creationId xmlns:p14="http://schemas.microsoft.com/office/powerpoint/2010/main" val="1332196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26</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a:t>In the previous section, we manually configured an NTP server on a spine switch using the  CLI and accepted this change in </a:t>
            </a:r>
            <a:r>
              <a:rPr lang="en-US" sz="1200" dirty="0" err="1"/>
              <a:t>Apstra</a:t>
            </a:r>
            <a:r>
              <a:rPr lang="en-US" sz="1200" dirty="0"/>
              <a:t> to clear the Config Dev. anomaly. </a:t>
            </a:r>
          </a:p>
          <a:p>
            <a:pPr marL="0" indent="0">
              <a:lnSpc>
                <a:spcPct val="100000"/>
              </a:lnSpc>
              <a:buNone/>
            </a:pPr>
            <a:r>
              <a:rPr lang="en-US" sz="1200" dirty="0"/>
              <a:t>This is </a:t>
            </a:r>
            <a:r>
              <a:rPr lang="en-US" sz="1200" i="1" dirty="0"/>
              <a:t>not</a:t>
            </a:r>
            <a:r>
              <a:rPr lang="en-US" sz="1200" dirty="0"/>
              <a:t> the recommended workflow for configuration changes that exist outside of the fabric Intent.</a:t>
            </a:r>
          </a:p>
          <a:p>
            <a:pPr marL="0" indent="0">
              <a:lnSpc>
                <a:spcPct val="100000"/>
              </a:lnSpc>
              <a:buNone/>
            </a:pPr>
            <a:r>
              <a:rPr lang="en-US" sz="1200" dirty="0"/>
              <a:t>The recommended workflow to apply custom configuration elements is through a </a:t>
            </a:r>
            <a:r>
              <a:rPr lang="en-US" sz="1200" dirty="0" err="1"/>
              <a:t>Configlet</a:t>
            </a:r>
            <a:r>
              <a:rPr lang="en-US" sz="1200" dirty="0"/>
              <a:t>. Configuration in a </a:t>
            </a:r>
            <a:r>
              <a:rPr lang="en-US" sz="1200" dirty="0" err="1"/>
              <a:t>Configlet</a:t>
            </a:r>
            <a:r>
              <a:rPr lang="en-US" sz="1200" dirty="0"/>
              <a:t> is added to the rendered configuration pushed by </a:t>
            </a:r>
            <a:r>
              <a:rPr lang="en-US" sz="1200" dirty="0" err="1"/>
              <a:t>Apstra</a:t>
            </a:r>
            <a:r>
              <a:rPr lang="en-US" sz="1200" dirty="0"/>
              <a:t>. This ensures that the configuration is not overwritten by an </a:t>
            </a:r>
            <a:r>
              <a:rPr lang="en-US" sz="1200" dirty="0" err="1"/>
              <a:t>Apstra</a:t>
            </a:r>
            <a:r>
              <a:rPr lang="en-US" sz="1200" dirty="0"/>
              <a:t> configuration push (specifically a “Full” configuration push). This also allows an operator to render custom configuration to a group of devices based on an labels and/or meta data.</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Apply custom config through Configlet</a:t>
            </a:r>
          </a:p>
        </p:txBody>
      </p:sp>
    </p:spTree>
    <p:extLst>
      <p:ext uri="{BB962C8B-B14F-4D97-AF65-F5344CB8AC3E}">
        <p14:creationId xmlns:p14="http://schemas.microsoft.com/office/powerpoint/2010/main" val="3756531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Design &gt; </a:t>
            </a:r>
            <a:r>
              <a:rPr lang="en-US" sz="1000" b="1" dirty="0" err="1"/>
              <a:t>Configlets</a:t>
            </a:r>
            <a:r>
              <a:rPr lang="en-US" sz="1000" b="1" dirty="0"/>
              <a:t> </a:t>
            </a:r>
            <a:r>
              <a:rPr lang="en-US" sz="1000" dirty="0"/>
              <a:t>and create a new </a:t>
            </a:r>
            <a:r>
              <a:rPr lang="en-US" sz="1000" b="1" dirty="0" err="1"/>
              <a:t>Configlet</a:t>
            </a:r>
            <a:r>
              <a:rPr lang="en-US" sz="1000" dirty="0"/>
              <a:t> object. You can use either </a:t>
            </a:r>
            <a:r>
              <a:rPr lang="en-US" sz="1000" b="1" dirty="0"/>
              <a:t>Hierarchical</a:t>
            </a:r>
            <a:r>
              <a:rPr lang="en-US" sz="1000" dirty="0"/>
              <a:t> or </a:t>
            </a:r>
            <a:r>
              <a:rPr lang="en-US" sz="1000" b="1" dirty="0"/>
              <a:t>Set/Delete </a:t>
            </a:r>
            <a:r>
              <a:rPr lang="en-US" sz="1000" dirty="0"/>
              <a:t>formats – an example of both is provided below:</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Catalog &gt; </a:t>
            </a:r>
            <a:r>
              <a:rPr lang="en-US" sz="1000" b="1" dirty="0" err="1">
                <a:solidFill>
                  <a:schemeClr val="bg1">
                    <a:lumMod val="75000"/>
                  </a:schemeClr>
                </a:solidFill>
              </a:rPr>
              <a:t>Configlets</a:t>
            </a:r>
            <a:r>
              <a:rPr lang="en-US" sz="1000" dirty="0">
                <a:solidFill>
                  <a:schemeClr val="bg1">
                    <a:lumMod val="75000"/>
                  </a:schemeClr>
                </a:solidFill>
              </a:rPr>
              <a:t> and import the </a:t>
            </a:r>
            <a:r>
              <a:rPr lang="en-US" sz="1000" b="1" dirty="0">
                <a:solidFill>
                  <a:schemeClr val="bg1">
                    <a:lumMod val="75000"/>
                  </a:schemeClr>
                </a:solidFill>
              </a:rPr>
              <a:t>NTP server</a:t>
            </a:r>
            <a:r>
              <a:rPr lang="en-US" sz="1000" dirty="0">
                <a:solidFill>
                  <a:schemeClr val="bg1">
                    <a:lumMod val="75000"/>
                  </a:schemeClr>
                </a:solidFill>
              </a:rPr>
              <a:t> </a:t>
            </a:r>
            <a:r>
              <a:rPr lang="en-US" sz="1000" dirty="0" err="1">
                <a:solidFill>
                  <a:schemeClr val="bg1">
                    <a:lumMod val="75000"/>
                  </a:schemeClr>
                </a:solidFill>
              </a:rPr>
              <a:t>Configlet</a:t>
            </a: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that NTP configuration has been pushed to all switches in </a:t>
            </a:r>
            <a:r>
              <a:rPr lang="en-US" sz="1000" b="1" dirty="0">
                <a:solidFill>
                  <a:schemeClr val="bg1">
                    <a:lumMod val="75000"/>
                  </a:schemeClr>
                </a:solidFill>
              </a:rPr>
              <a:t>DC-A</a:t>
            </a:r>
            <a:endParaRPr lang="en-US" sz="1000" dirty="0">
              <a:solidFill>
                <a:schemeClr val="bg1">
                  <a:lumMod val="75000"/>
                </a:schemeClr>
              </a:solidFill>
            </a:endParaRPr>
          </a:p>
        </p:txBody>
      </p:sp>
      <p:graphicFrame>
        <p:nvGraphicFramePr>
          <p:cNvPr id="7" name="Table 7">
            <a:extLst>
              <a:ext uri="{FF2B5EF4-FFF2-40B4-BE49-F238E27FC236}">
                <a16:creationId xmlns:a16="http://schemas.microsoft.com/office/drawing/2014/main" id="{B6B2A292-CA08-2745-9038-E8C74579C965}"/>
              </a:ext>
            </a:extLst>
          </p:cNvPr>
          <p:cNvGraphicFramePr>
            <a:graphicFrameLocks noGrp="1"/>
          </p:cNvGraphicFramePr>
          <p:nvPr>
            <p:extLst>
              <p:ext uri="{D42A27DB-BD31-4B8C-83A1-F6EECF244321}">
                <p14:modId xmlns:p14="http://schemas.microsoft.com/office/powerpoint/2010/main" val="1222324551"/>
              </p:ext>
            </p:extLst>
          </p:nvPr>
        </p:nvGraphicFramePr>
        <p:xfrm>
          <a:off x="383094" y="1715373"/>
          <a:ext cx="3457386" cy="1569720"/>
        </p:xfrm>
        <a:graphic>
          <a:graphicData uri="http://schemas.openxmlformats.org/drawingml/2006/table">
            <a:tbl>
              <a:tblPr firstCol="1" bandRow="1">
                <a:tableStyleId>{5C22544A-7EE6-4342-B048-85BDC9FD1C3A}</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rgbClr val="0070C0"/>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latin typeface="+mn-lt"/>
                          <a:ea typeface="+mn-ea"/>
                          <a:cs typeface="+mn-cs"/>
                        </a:rPr>
                        <a:t>Config Style</a:t>
                      </a:r>
                    </a:p>
                  </a:txBody>
                  <a:tcPr/>
                </a:tc>
                <a:tc>
                  <a:txBody>
                    <a:bodyPr/>
                    <a:lstStyle/>
                    <a:p>
                      <a:r>
                        <a:rPr lang="en-US" sz="800" dirty="0"/>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dirty="0"/>
                        <a:t>Top-Level</a:t>
                      </a:r>
                    </a:p>
                  </a:txBody>
                  <a:tcPr/>
                </a:tc>
                <a:extLst>
                  <a:ext uri="{0D108BD9-81ED-4DB2-BD59-A6C34878D82A}">
                    <a16:rowId xmlns:a16="http://schemas.microsoft.com/office/drawing/2014/main" val="2312277880"/>
                  </a:ext>
                </a:extLst>
              </a:tr>
              <a:tr h="0">
                <a:tc>
                  <a:txBody>
                    <a:bodyPr/>
                    <a:lstStyle/>
                    <a:p>
                      <a:r>
                        <a:rPr lang="en-US" sz="800" dirty="0"/>
                        <a:t>Hierarchical</a:t>
                      </a:r>
                    </a:p>
                  </a:txBody>
                  <a:tcPr/>
                </a:tc>
                <a:tc>
                  <a:txBody>
                    <a:bodyPr/>
                    <a:lstStyle/>
                    <a:p>
                      <a:r>
                        <a:rPr lang="en-US" sz="700" dirty="0">
                          <a:solidFill>
                            <a:srgbClr val="0070C0"/>
                          </a:solidFill>
                        </a:rPr>
                        <a:t>system {</a:t>
                      </a:r>
                    </a:p>
                    <a:p>
                      <a:r>
                        <a:rPr lang="en-US" sz="700" dirty="0">
                          <a:solidFill>
                            <a:srgbClr val="0070C0"/>
                          </a:solidFill>
                        </a:rPr>
                        <a:t>    </a:t>
                      </a:r>
                      <a:r>
                        <a:rPr lang="en-US" sz="700" dirty="0" err="1">
                          <a:solidFill>
                            <a:srgbClr val="0070C0"/>
                          </a:solidFill>
                        </a:rPr>
                        <a:t>ntp</a:t>
                      </a:r>
                      <a:r>
                        <a:rPr lang="en-US" sz="700" dirty="0">
                          <a:solidFill>
                            <a:srgbClr val="0070C0"/>
                          </a:solidFill>
                        </a:rPr>
                        <a:t> {</a:t>
                      </a:r>
                    </a:p>
                    <a:p>
                      <a:r>
                        <a:rPr lang="en-US" sz="700" dirty="0">
                          <a:solidFill>
                            <a:srgbClr val="0070C0"/>
                          </a:solidFill>
                        </a:rPr>
                        <a:t>        server 172.27.171.253 routing-instance </a:t>
                      </a:r>
                      <a:r>
                        <a:rPr lang="en-US" sz="700" dirty="0" err="1">
                          <a:solidFill>
                            <a:srgbClr val="0070C0"/>
                          </a:solidFill>
                        </a:rPr>
                        <a:t>mgmt_junos</a:t>
                      </a:r>
                      <a:r>
                        <a:rPr lang="en-US" sz="700" dirty="0">
                          <a:solidFill>
                            <a:srgbClr val="0070C0"/>
                          </a:solidFill>
                        </a:rPr>
                        <a:t>;</a:t>
                      </a:r>
                    </a:p>
                    <a:p>
                      <a:r>
                        <a:rPr lang="en-US" sz="700" dirty="0">
                          <a:solidFill>
                            <a:srgbClr val="0070C0"/>
                          </a:solidFill>
                        </a:rPr>
                        <a:t>    }</a:t>
                      </a:r>
                    </a:p>
                    <a:p>
                      <a:r>
                        <a:rPr lang="en-US" sz="700" dirty="0">
                          <a:solidFill>
                            <a:srgbClr val="0070C0"/>
                          </a:solidFill>
                        </a:rPr>
                        <a:t>}</a:t>
                      </a:r>
                    </a:p>
                  </a:txBody>
                  <a:tcPr/>
                </a:tc>
                <a:extLst>
                  <a:ext uri="{0D108BD9-81ED-4DB2-BD59-A6C34878D82A}">
                    <a16:rowId xmlns:a16="http://schemas.microsoft.com/office/drawing/2014/main" val="3734934511"/>
                  </a:ext>
                </a:extLst>
              </a:tr>
              <a:tr h="0">
                <a:tc>
                  <a:txBody>
                    <a:bodyPr/>
                    <a:lstStyle/>
                    <a:p>
                      <a:r>
                        <a:rPr lang="en-US" sz="800" dirty="0"/>
                        <a:t>Set / Delete</a:t>
                      </a:r>
                    </a:p>
                  </a:txBody>
                  <a:tcPr/>
                </a:tc>
                <a:tc>
                  <a:txBody>
                    <a:bodyPr/>
                    <a:lstStyle/>
                    <a:p>
                      <a:r>
                        <a:rPr lang="en-US" sz="700" dirty="0">
                          <a:solidFill>
                            <a:srgbClr val="0070C0"/>
                          </a:solidFill>
                        </a:rPr>
                        <a:t>set system </a:t>
                      </a:r>
                      <a:r>
                        <a:rPr lang="en-US" sz="700" dirty="0" err="1">
                          <a:solidFill>
                            <a:srgbClr val="0070C0"/>
                          </a:solidFill>
                        </a:rPr>
                        <a:t>ntp</a:t>
                      </a:r>
                      <a:r>
                        <a:rPr lang="en-US" sz="700" dirty="0">
                          <a:solidFill>
                            <a:srgbClr val="0070C0"/>
                          </a:solidFill>
                        </a:rPr>
                        <a:t> server 172.27.171.253 routing-instance </a:t>
                      </a:r>
                      <a:r>
                        <a:rPr lang="en-US" sz="700" dirty="0" err="1">
                          <a:solidFill>
                            <a:srgbClr val="0070C0"/>
                          </a:solidFill>
                        </a:rPr>
                        <a:t>mgmt_junos</a:t>
                      </a:r>
                      <a:endParaRPr lang="en-US" sz="700" dirty="0">
                        <a:solidFill>
                          <a:srgbClr val="0070C0"/>
                        </a:solidFill>
                      </a:endParaRPr>
                    </a:p>
                  </a:txBody>
                  <a:tcPr/>
                </a:tc>
                <a:extLst>
                  <a:ext uri="{0D108BD9-81ED-4DB2-BD59-A6C34878D82A}">
                    <a16:rowId xmlns:a16="http://schemas.microsoft.com/office/drawing/2014/main" val="121224988"/>
                  </a:ext>
                </a:extLst>
              </a:tr>
            </a:tbl>
          </a:graphicData>
        </a:graphic>
      </p:graphicFrame>
      <p:pic>
        <p:nvPicPr>
          <p:cNvPr id="5" name="Picture 4">
            <a:extLst>
              <a:ext uri="{FF2B5EF4-FFF2-40B4-BE49-F238E27FC236}">
                <a16:creationId xmlns:a16="http://schemas.microsoft.com/office/drawing/2014/main" id="{E8586BEA-E4A5-5962-FBF6-84E55559FED3}"/>
              </a:ext>
            </a:extLst>
          </p:cNvPr>
          <p:cNvPicPr>
            <a:picLocks noChangeAspect="1"/>
          </p:cNvPicPr>
          <p:nvPr/>
        </p:nvPicPr>
        <p:blipFill>
          <a:blip r:embed="rId2"/>
          <a:stretch>
            <a:fillRect/>
          </a:stretch>
        </p:blipFill>
        <p:spPr>
          <a:xfrm>
            <a:off x="5221141" y="570509"/>
            <a:ext cx="1232726" cy="1506973"/>
          </a:xfrm>
          <a:prstGeom prst="rect">
            <a:avLst/>
          </a:prstGeom>
        </p:spPr>
      </p:pic>
      <p:pic>
        <p:nvPicPr>
          <p:cNvPr id="9" name="Picture 8">
            <a:extLst>
              <a:ext uri="{FF2B5EF4-FFF2-40B4-BE49-F238E27FC236}">
                <a16:creationId xmlns:a16="http://schemas.microsoft.com/office/drawing/2014/main" id="{582B3FFA-B139-458D-3677-2B1CF3225778}"/>
              </a:ext>
            </a:extLst>
          </p:cNvPr>
          <p:cNvPicPr>
            <a:picLocks noChangeAspect="1"/>
          </p:cNvPicPr>
          <p:nvPr/>
        </p:nvPicPr>
        <p:blipFill>
          <a:blip r:embed="rId3"/>
          <a:stretch>
            <a:fillRect/>
          </a:stretch>
        </p:blipFill>
        <p:spPr>
          <a:xfrm>
            <a:off x="4189091" y="2206820"/>
            <a:ext cx="4681611" cy="2558115"/>
          </a:xfrm>
          <a:prstGeom prst="rect">
            <a:avLst/>
          </a:prstGeom>
        </p:spPr>
      </p:pic>
    </p:spTree>
    <p:extLst>
      <p:ext uri="{BB962C8B-B14F-4D97-AF65-F5344CB8AC3E}">
        <p14:creationId xmlns:p14="http://schemas.microsoft.com/office/powerpoint/2010/main" val="125036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a:t>
            </a:r>
            <a:r>
              <a:rPr lang="en-US" sz="1000" b="1" dirty="0" err="1">
                <a:solidFill>
                  <a:schemeClr val="bg1">
                    <a:lumMod val="75000"/>
                  </a:schemeClr>
                </a:solidFill>
              </a:rPr>
              <a:t>Configlets</a:t>
            </a:r>
            <a:r>
              <a:rPr lang="en-US" sz="1000" b="1" dirty="0">
                <a:solidFill>
                  <a:schemeClr val="bg1">
                    <a:lumMod val="75000"/>
                  </a:schemeClr>
                </a:solidFill>
              </a:rPr>
              <a:t> </a:t>
            </a:r>
            <a:r>
              <a:rPr lang="en-US" sz="1000" dirty="0">
                <a:solidFill>
                  <a:schemeClr val="bg1">
                    <a:lumMod val="75000"/>
                  </a:schemeClr>
                </a:solidFill>
              </a:rPr>
              <a:t>and create a new </a:t>
            </a:r>
            <a:r>
              <a:rPr lang="en-US" sz="1000" b="1" dirty="0" err="1">
                <a:solidFill>
                  <a:schemeClr val="bg1">
                    <a:lumMod val="75000"/>
                  </a:schemeClr>
                </a:solidFill>
              </a:rPr>
              <a:t>Configlet</a:t>
            </a:r>
            <a:r>
              <a:rPr lang="en-US" sz="1000" dirty="0">
                <a:solidFill>
                  <a:schemeClr val="bg1">
                    <a:lumMod val="75000"/>
                  </a:schemeClr>
                </a:solidFill>
              </a:rPr>
              <a:t> object. You can use either </a:t>
            </a:r>
            <a:r>
              <a:rPr lang="en-US" sz="1000" b="1" dirty="0">
                <a:solidFill>
                  <a:schemeClr val="bg1">
                    <a:lumMod val="75000"/>
                  </a:schemeClr>
                </a:solidFill>
              </a:rPr>
              <a:t>Hierarchical</a:t>
            </a:r>
            <a:r>
              <a:rPr lang="en-US" sz="1000" dirty="0">
                <a:solidFill>
                  <a:schemeClr val="bg1">
                    <a:lumMod val="75000"/>
                  </a:schemeClr>
                </a:solidFill>
              </a:rPr>
              <a:t> or </a:t>
            </a:r>
            <a:r>
              <a:rPr lang="en-US" sz="1000" b="1" dirty="0">
                <a:solidFill>
                  <a:schemeClr val="bg1">
                    <a:lumMod val="75000"/>
                  </a:schemeClr>
                </a:solidFill>
              </a:rPr>
              <a:t>Set/Delete </a:t>
            </a:r>
            <a:r>
              <a:rPr lang="en-US" sz="1000" dirty="0">
                <a:solidFill>
                  <a:schemeClr val="bg1">
                    <a:lumMod val="75000"/>
                  </a:schemeClr>
                </a:solidFill>
              </a:rPr>
              <a:t>formats – an example of both is provided below:</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Staged &gt; Catalog &gt; </a:t>
            </a:r>
            <a:r>
              <a:rPr lang="en-US" sz="1000" b="1" dirty="0" err="1"/>
              <a:t>Configlets</a:t>
            </a:r>
            <a:r>
              <a:rPr lang="en-US" sz="1000" dirty="0"/>
              <a:t> and import the </a:t>
            </a:r>
            <a:r>
              <a:rPr lang="en-US" sz="1000" b="1" dirty="0"/>
              <a:t>NTP server</a:t>
            </a:r>
            <a:r>
              <a:rPr lang="en-US" sz="1000" dirty="0"/>
              <a:t> </a:t>
            </a:r>
            <a:r>
              <a:rPr lang="en-US" sz="1000" dirty="0" err="1"/>
              <a:t>Configlet</a:t>
            </a: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that NTP configuration has been pushed to all switches in </a:t>
            </a:r>
            <a:r>
              <a:rPr lang="en-US" sz="1000" b="1" dirty="0">
                <a:solidFill>
                  <a:schemeClr val="bg1">
                    <a:lumMod val="75000"/>
                  </a:schemeClr>
                </a:solidFill>
              </a:rPr>
              <a:t>DC-A</a:t>
            </a:r>
            <a:endParaRPr lang="en-US" sz="1000" dirty="0">
              <a:solidFill>
                <a:schemeClr val="bg1">
                  <a:lumMod val="75000"/>
                </a:schemeClr>
              </a:solidFill>
            </a:endParaRPr>
          </a:p>
        </p:txBody>
      </p:sp>
      <p:graphicFrame>
        <p:nvGraphicFramePr>
          <p:cNvPr id="7" name="Table 7">
            <a:extLst>
              <a:ext uri="{FF2B5EF4-FFF2-40B4-BE49-F238E27FC236}">
                <a16:creationId xmlns:a16="http://schemas.microsoft.com/office/drawing/2014/main" id="{B6B2A292-CA08-2745-9038-E8C74579C965}"/>
              </a:ext>
            </a:extLst>
          </p:cNvPr>
          <p:cNvGraphicFramePr>
            <a:graphicFrameLocks noGrp="1"/>
          </p:cNvGraphicFramePr>
          <p:nvPr>
            <p:extLst>
              <p:ext uri="{D42A27DB-BD31-4B8C-83A1-F6EECF244321}">
                <p14:modId xmlns:p14="http://schemas.microsoft.com/office/powerpoint/2010/main" val="1397236635"/>
              </p:ext>
            </p:extLst>
          </p:nvPr>
        </p:nvGraphicFramePr>
        <p:xfrm>
          <a:off x="383094" y="1720482"/>
          <a:ext cx="3457386" cy="1569720"/>
        </p:xfrm>
        <a:graphic>
          <a:graphicData uri="http://schemas.openxmlformats.org/drawingml/2006/table">
            <a:tbl>
              <a:tblPr firstCol="1" bandRow="1">
                <a:tableStyleId>{7DF18680-E054-41AD-8BC1-D1AEF772440D}</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chemeClr val="bg1">
                              <a:lumMod val="75000"/>
                            </a:schemeClr>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Config Style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dirty="0">
                          <a:solidFill>
                            <a:schemeClr val="bg1">
                              <a:lumMod val="75000"/>
                            </a:schemeClr>
                          </a:solidFill>
                        </a:rPr>
                        <a:t>Top-Level</a:t>
                      </a:r>
                    </a:p>
                  </a:txBody>
                  <a:tcPr/>
                </a:tc>
                <a:extLst>
                  <a:ext uri="{0D108BD9-81ED-4DB2-BD59-A6C34878D82A}">
                    <a16:rowId xmlns:a16="http://schemas.microsoft.com/office/drawing/2014/main" val="2312277880"/>
                  </a:ext>
                </a:extLst>
              </a:tr>
              <a:tr h="0">
                <a:tc>
                  <a:txBody>
                    <a:bodyPr/>
                    <a:lstStyle/>
                    <a:p>
                      <a:r>
                        <a:rPr lang="en-US" sz="800" dirty="0"/>
                        <a:t>Hierarchical</a:t>
                      </a:r>
                    </a:p>
                  </a:txBody>
                  <a:tcPr/>
                </a:tc>
                <a:tc>
                  <a:txBody>
                    <a:bodyPr/>
                    <a:lstStyle/>
                    <a:p>
                      <a:r>
                        <a:rPr lang="en-US" sz="700" dirty="0">
                          <a:solidFill>
                            <a:schemeClr val="bg1">
                              <a:lumMod val="75000"/>
                            </a:schemeClr>
                          </a:solidFill>
                        </a:rPr>
                        <a:t>system {</a:t>
                      </a:r>
                    </a:p>
                    <a:p>
                      <a:r>
                        <a:rPr lang="en-US" sz="700" dirty="0">
                          <a:solidFill>
                            <a:schemeClr val="bg1">
                              <a:lumMod val="75000"/>
                            </a:schemeClr>
                          </a:solidFill>
                        </a:rPr>
                        <a:t>    </a:t>
                      </a:r>
                      <a:r>
                        <a:rPr lang="en-US" sz="700" dirty="0" err="1">
                          <a:solidFill>
                            <a:schemeClr val="bg1">
                              <a:lumMod val="75000"/>
                            </a:schemeClr>
                          </a:solidFill>
                        </a:rPr>
                        <a:t>ntp</a:t>
                      </a:r>
                      <a:r>
                        <a:rPr lang="en-US" sz="700" dirty="0">
                          <a:solidFill>
                            <a:schemeClr val="bg1">
                              <a:lumMod val="75000"/>
                            </a:schemeClr>
                          </a:solidFill>
                        </a:rPr>
                        <a:t> {</a:t>
                      </a:r>
                    </a:p>
                    <a:p>
                      <a:r>
                        <a:rPr lang="en-US" sz="700" dirty="0">
                          <a:solidFill>
                            <a:schemeClr val="bg1">
                              <a:lumMod val="75000"/>
                            </a:schemeClr>
                          </a:solidFill>
                        </a:rPr>
                        <a:t>        server 172.27.171.253 routing-instance </a:t>
                      </a:r>
                      <a:r>
                        <a:rPr lang="en-US" sz="700" dirty="0" err="1">
                          <a:solidFill>
                            <a:schemeClr val="bg1">
                              <a:lumMod val="75000"/>
                            </a:schemeClr>
                          </a:solidFill>
                        </a:rPr>
                        <a:t>mgmt_junos</a:t>
                      </a:r>
                      <a:r>
                        <a:rPr lang="en-US" sz="700" dirty="0">
                          <a:solidFill>
                            <a:schemeClr val="bg1">
                              <a:lumMod val="75000"/>
                            </a:schemeClr>
                          </a:solidFill>
                        </a:rPr>
                        <a:t>;</a:t>
                      </a:r>
                    </a:p>
                    <a:p>
                      <a:r>
                        <a:rPr lang="en-US" sz="700" dirty="0">
                          <a:solidFill>
                            <a:schemeClr val="bg1">
                              <a:lumMod val="75000"/>
                            </a:schemeClr>
                          </a:solidFill>
                        </a:rPr>
                        <a:t>    }</a:t>
                      </a:r>
                    </a:p>
                    <a:p>
                      <a:r>
                        <a:rPr lang="en-US" sz="700" dirty="0">
                          <a:solidFill>
                            <a:schemeClr val="bg1">
                              <a:lumMod val="75000"/>
                            </a:schemeClr>
                          </a:solidFill>
                        </a:rPr>
                        <a:t>}</a:t>
                      </a:r>
                    </a:p>
                  </a:txBody>
                  <a:tcPr/>
                </a:tc>
                <a:extLst>
                  <a:ext uri="{0D108BD9-81ED-4DB2-BD59-A6C34878D82A}">
                    <a16:rowId xmlns:a16="http://schemas.microsoft.com/office/drawing/2014/main" val="3734934511"/>
                  </a:ext>
                </a:extLst>
              </a:tr>
              <a:tr h="0">
                <a:tc>
                  <a:txBody>
                    <a:bodyPr/>
                    <a:lstStyle/>
                    <a:p>
                      <a:r>
                        <a:rPr lang="en-US" sz="800" dirty="0"/>
                        <a:t>Set / Delete</a:t>
                      </a:r>
                    </a:p>
                  </a:txBody>
                  <a:tcPr/>
                </a:tc>
                <a:tc>
                  <a:txBody>
                    <a:bodyPr/>
                    <a:lstStyle/>
                    <a:p>
                      <a:r>
                        <a:rPr lang="en-US" sz="700" dirty="0">
                          <a:solidFill>
                            <a:schemeClr val="bg1">
                              <a:lumMod val="75000"/>
                            </a:schemeClr>
                          </a:solidFill>
                        </a:rPr>
                        <a:t>set system </a:t>
                      </a:r>
                      <a:r>
                        <a:rPr lang="en-US" sz="700" dirty="0" err="1">
                          <a:solidFill>
                            <a:schemeClr val="bg1">
                              <a:lumMod val="75000"/>
                            </a:schemeClr>
                          </a:solidFill>
                        </a:rPr>
                        <a:t>ntp</a:t>
                      </a:r>
                      <a:r>
                        <a:rPr lang="en-US" sz="700" dirty="0">
                          <a:solidFill>
                            <a:schemeClr val="bg1">
                              <a:lumMod val="75000"/>
                            </a:schemeClr>
                          </a:solidFill>
                        </a:rPr>
                        <a:t> server 172.27.171.253 routing-instance </a:t>
                      </a:r>
                      <a:r>
                        <a:rPr lang="en-US" sz="700" dirty="0" err="1">
                          <a:solidFill>
                            <a:schemeClr val="bg1">
                              <a:lumMod val="75000"/>
                            </a:schemeClr>
                          </a:solidFill>
                        </a:rPr>
                        <a:t>mgmt_junos</a:t>
                      </a:r>
                      <a:endParaRPr lang="en-US" sz="700" dirty="0">
                        <a:solidFill>
                          <a:schemeClr val="bg1">
                            <a:lumMod val="75000"/>
                          </a:schemeClr>
                        </a:solidFill>
                      </a:endParaRPr>
                    </a:p>
                  </a:txBody>
                  <a:tcPr/>
                </a:tc>
                <a:extLst>
                  <a:ext uri="{0D108BD9-81ED-4DB2-BD59-A6C34878D82A}">
                    <a16:rowId xmlns:a16="http://schemas.microsoft.com/office/drawing/2014/main" val="121224988"/>
                  </a:ext>
                </a:extLst>
              </a:tr>
            </a:tbl>
          </a:graphicData>
        </a:graphic>
      </p:graphicFrame>
      <p:pic>
        <p:nvPicPr>
          <p:cNvPr id="3" name="Picture 2">
            <a:extLst>
              <a:ext uri="{FF2B5EF4-FFF2-40B4-BE49-F238E27FC236}">
                <a16:creationId xmlns:a16="http://schemas.microsoft.com/office/drawing/2014/main" id="{45ADF531-41EE-E1BA-D6F0-EF867FCAB72C}"/>
              </a:ext>
            </a:extLst>
          </p:cNvPr>
          <p:cNvPicPr>
            <a:picLocks noChangeAspect="1"/>
          </p:cNvPicPr>
          <p:nvPr/>
        </p:nvPicPr>
        <p:blipFill>
          <a:blip r:embed="rId2"/>
          <a:stretch>
            <a:fillRect/>
          </a:stretch>
        </p:blipFill>
        <p:spPr>
          <a:xfrm>
            <a:off x="3993012" y="1339503"/>
            <a:ext cx="4965809" cy="3220869"/>
          </a:xfrm>
          <a:prstGeom prst="rect">
            <a:avLst/>
          </a:prstGeom>
        </p:spPr>
      </p:pic>
    </p:spTree>
    <p:extLst>
      <p:ext uri="{BB962C8B-B14F-4D97-AF65-F5344CB8AC3E}">
        <p14:creationId xmlns:p14="http://schemas.microsoft.com/office/powerpoint/2010/main" val="3815621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a:t>
            </a:r>
            <a:r>
              <a:rPr lang="en-US" sz="1000" b="1" dirty="0" err="1">
                <a:solidFill>
                  <a:schemeClr val="bg1">
                    <a:lumMod val="75000"/>
                  </a:schemeClr>
                </a:solidFill>
              </a:rPr>
              <a:t>Configlets</a:t>
            </a:r>
            <a:r>
              <a:rPr lang="en-US" sz="1000" b="1" dirty="0">
                <a:solidFill>
                  <a:schemeClr val="bg1">
                    <a:lumMod val="75000"/>
                  </a:schemeClr>
                </a:solidFill>
              </a:rPr>
              <a:t> </a:t>
            </a:r>
            <a:r>
              <a:rPr lang="en-US" sz="1000" dirty="0">
                <a:solidFill>
                  <a:schemeClr val="bg1">
                    <a:lumMod val="75000"/>
                  </a:schemeClr>
                </a:solidFill>
              </a:rPr>
              <a:t>and create a new </a:t>
            </a:r>
            <a:r>
              <a:rPr lang="en-US" sz="1000" b="1" dirty="0" err="1">
                <a:solidFill>
                  <a:schemeClr val="bg1">
                    <a:lumMod val="75000"/>
                  </a:schemeClr>
                </a:solidFill>
              </a:rPr>
              <a:t>Configlet</a:t>
            </a:r>
            <a:r>
              <a:rPr lang="en-US" sz="1000" dirty="0">
                <a:solidFill>
                  <a:schemeClr val="bg1">
                    <a:lumMod val="75000"/>
                  </a:schemeClr>
                </a:solidFill>
              </a:rPr>
              <a:t> object. You can use either </a:t>
            </a:r>
            <a:r>
              <a:rPr lang="en-US" sz="1000" b="1" dirty="0">
                <a:solidFill>
                  <a:schemeClr val="bg1">
                    <a:lumMod val="75000"/>
                  </a:schemeClr>
                </a:solidFill>
              </a:rPr>
              <a:t>Hierarchical</a:t>
            </a:r>
            <a:r>
              <a:rPr lang="en-US" sz="1000" dirty="0">
                <a:solidFill>
                  <a:schemeClr val="bg1">
                    <a:lumMod val="75000"/>
                  </a:schemeClr>
                </a:solidFill>
              </a:rPr>
              <a:t> or </a:t>
            </a:r>
            <a:r>
              <a:rPr lang="en-US" sz="1000" b="1" dirty="0">
                <a:solidFill>
                  <a:schemeClr val="bg1">
                    <a:lumMod val="75000"/>
                  </a:schemeClr>
                </a:solidFill>
              </a:rPr>
              <a:t>Set/Delete </a:t>
            </a:r>
            <a:r>
              <a:rPr lang="en-US" sz="1000" dirty="0">
                <a:solidFill>
                  <a:schemeClr val="bg1">
                    <a:lumMod val="75000"/>
                  </a:schemeClr>
                </a:solidFill>
              </a:rPr>
              <a:t>formats – an example of both is provided below:</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Staged &gt; Catalog &gt; </a:t>
            </a:r>
            <a:r>
              <a:rPr lang="en-US" sz="1000" b="1" dirty="0" err="1"/>
              <a:t>Configlets</a:t>
            </a:r>
            <a:r>
              <a:rPr lang="en-US" sz="1000" dirty="0"/>
              <a:t> and import the </a:t>
            </a:r>
            <a:r>
              <a:rPr lang="en-US" sz="1000" b="1" dirty="0"/>
              <a:t>NTP server</a:t>
            </a:r>
            <a:r>
              <a:rPr lang="en-US" sz="1000" dirty="0"/>
              <a:t> </a:t>
            </a:r>
            <a:r>
              <a:rPr lang="en-US" sz="1000" dirty="0" err="1"/>
              <a:t>Configlet</a:t>
            </a: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Commit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Verify that NTP configuration has been pushed to all switches in </a:t>
            </a:r>
            <a:r>
              <a:rPr lang="en-US" sz="1000" b="1" dirty="0">
                <a:solidFill>
                  <a:schemeClr val="bg1">
                    <a:lumMod val="75000"/>
                  </a:schemeClr>
                </a:solidFill>
              </a:rPr>
              <a:t>DC-A</a:t>
            </a:r>
            <a:endParaRPr lang="en-US" sz="1000" dirty="0">
              <a:solidFill>
                <a:schemeClr val="bg1">
                  <a:lumMod val="75000"/>
                </a:schemeClr>
              </a:solidFill>
            </a:endParaRPr>
          </a:p>
        </p:txBody>
      </p:sp>
      <p:graphicFrame>
        <p:nvGraphicFramePr>
          <p:cNvPr id="7" name="Table 7">
            <a:extLst>
              <a:ext uri="{FF2B5EF4-FFF2-40B4-BE49-F238E27FC236}">
                <a16:creationId xmlns:a16="http://schemas.microsoft.com/office/drawing/2014/main" id="{B6B2A292-CA08-2745-9038-E8C74579C965}"/>
              </a:ext>
            </a:extLst>
          </p:cNvPr>
          <p:cNvGraphicFramePr>
            <a:graphicFrameLocks noGrp="1"/>
          </p:cNvGraphicFramePr>
          <p:nvPr/>
        </p:nvGraphicFramePr>
        <p:xfrm>
          <a:off x="383094" y="1720482"/>
          <a:ext cx="3457386" cy="1569720"/>
        </p:xfrm>
        <a:graphic>
          <a:graphicData uri="http://schemas.openxmlformats.org/drawingml/2006/table">
            <a:tbl>
              <a:tblPr firstCol="1" bandRow="1">
                <a:tableStyleId>{7DF18680-E054-41AD-8BC1-D1AEF772440D}</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chemeClr val="bg1">
                              <a:lumMod val="75000"/>
                            </a:schemeClr>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Config Style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dirty="0">
                          <a:solidFill>
                            <a:schemeClr val="bg1">
                              <a:lumMod val="75000"/>
                            </a:schemeClr>
                          </a:solidFill>
                        </a:rPr>
                        <a:t>Top-Level</a:t>
                      </a:r>
                    </a:p>
                  </a:txBody>
                  <a:tcPr/>
                </a:tc>
                <a:extLst>
                  <a:ext uri="{0D108BD9-81ED-4DB2-BD59-A6C34878D82A}">
                    <a16:rowId xmlns:a16="http://schemas.microsoft.com/office/drawing/2014/main" val="2312277880"/>
                  </a:ext>
                </a:extLst>
              </a:tr>
              <a:tr h="0">
                <a:tc>
                  <a:txBody>
                    <a:bodyPr/>
                    <a:lstStyle/>
                    <a:p>
                      <a:r>
                        <a:rPr lang="en-US" sz="800" dirty="0"/>
                        <a:t>Hierarchical</a:t>
                      </a:r>
                    </a:p>
                  </a:txBody>
                  <a:tcPr/>
                </a:tc>
                <a:tc>
                  <a:txBody>
                    <a:bodyPr/>
                    <a:lstStyle/>
                    <a:p>
                      <a:r>
                        <a:rPr lang="en-US" sz="700" dirty="0">
                          <a:solidFill>
                            <a:schemeClr val="bg1">
                              <a:lumMod val="75000"/>
                            </a:schemeClr>
                          </a:solidFill>
                        </a:rPr>
                        <a:t>system {</a:t>
                      </a:r>
                    </a:p>
                    <a:p>
                      <a:r>
                        <a:rPr lang="en-US" sz="700" dirty="0">
                          <a:solidFill>
                            <a:schemeClr val="bg1">
                              <a:lumMod val="75000"/>
                            </a:schemeClr>
                          </a:solidFill>
                        </a:rPr>
                        <a:t>    </a:t>
                      </a:r>
                      <a:r>
                        <a:rPr lang="en-US" sz="700" dirty="0" err="1">
                          <a:solidFill>
                            <a:schemeClr val="bg1">
                              <a:lumMod val="75000"/>
                            </a:schemeClr>
                          </a:solidFill>
                        </a:rPr>
                        <a:t>ntp</a:t>
                      </a:r>
                      <a:r>
                        <a:rPr lang="en-US" sz="700" dirty="0">
                          <a:solidFill>
                            <a:schemeClr val="bg1">
                              <a:lumMod val="75000"/>
                            </a:schemeClr>
                          </a:solidFill>
                        </a:rPr>
                        <a:t> {</a:t>
                      </a:r>
                    </a:p>
                    <a:p>
                      <a:r>
                        <a:rPr lang="en-US" sz="700" dirty="0">
                          <a:solidFill>
                            <a:schemeClr val="bg1">
                              <a:lumMod val="75000"/>
                            </a:schemeClr>
                          </a:solidFill>
                        </a:rPr>
                        <a:t>        server 172.27.171.253 routing-instance </a:t>
                      </a:r>
                      <a:r>
                        <a:rPr lang="en-US" sz="700" dirty="0" err="1">
                          <a:solidFill>
                            <a:schemeClr val="bg1">
                              <a:lumMod val="75000"/>
                            </a:schemeClr>
                          </a:solidFill>
                        </a:rPr>
                        <a:t>mgmt_junos</a:t>
                      </a:r>
                      <a:r>
                        <a:rPr lang="en-US" sz="700" dirty="0">
                          <a:solidFill>
                            <a:schemeClr val="bg1">
                              <a:lumMod val="75000"/>
                            </a:schemeClr>
                          </a:solidFill>
                        </a:rPr>
                        <a:t>;</a:t>
                      </a:r>
                    </a:p>
                    <a:p>
                      <a:r>
                        <a:rPr lang="en-US" sz="700" dirty="0">
                          <a:solidFill>
                            <a:schemeClr val="bg1">
                              <a:lumMod val="75000"/>
                            </a:schemeClr>
                          </a:solidFill>
                        </a:rPr>
                        <a:t>    }</a:t>
                      </a:r>
                    </a:p>
                    <a:p>
                      <a:r>
                        <a:rPr lang="en-US" sz="700" dirty="0">
                          <a:solidFill>
                            <a:schemeClr val="bg1">
                              <a:lumMod val="75000"/>
                            </a:schemeClr>
                          </a:solidFill>
                        </a:rPr>
                        <a:t>}</a:t>
                      </a:r>
                    </a:p>
                  </a:txBody>
                  <a:tcPr/>
                </a:tc>
                <a:extLst>
                  <a:ext uri="{0D108BD9-81ED-4DB2-BD59-A6C34878D82A}">
                    <a16:rowId xmlns:a16="http://schemas.microsoft.com/office/drawing/2014/main" val="3734934511"/>
                  </a:ext>
                </a:extLst>
              </a:tr>
              <a:tr h="0">
                <a:tc>
                  <a:txBody>
                    <a:bodyPr/>
                    <a:lstStyle/>
                    <a:p>
                      <a:r>
                        <a:rPr lang="en-US" sz="800" dirty="0"/>
                        <a:t>Set / Delete</a:t>
                      </a:r>
                    </a:p>
                  </a:txBody>
                  <a:tcPr/>
                </a:tc>
                <a:tc>
                  <a:txBody>
                    <a:bodyPr/>
                    <a:lstStyle/>
                    <a:p>
                      <a:r>
                        <a:rPr lang="en-US" sz="700" dirty="0">
                          <a:solidFill>
                            <a:schemeClr val="bg1">
                              <a:lumMod val="75000"/>
                            </a:schemeClr>
                          </a:solidFill>
                        </a:rPr>
                        <a:t>set system </a:t>
                      </a:r>
                      <a:r>
                        <a:rPr lang="en-US" sz="700" dirty="0" err="1">
                          <a:solidFill>
                            <a:schemeClr val="bg1">
                              <a:lumMod val="75000"/>
                            </a:schemeClr>
                          </a:solidFill>
                        </a:rPr>
                        <a:t>ntp</a:t>
                      </a:r>
                      <a:r>
                        <a:rPr lang="en-US" sz="700" dirty="0">
                          <a:solidFill>
                            <a:schemeClr val="bg1">
                              <a:lumMod val="75000"/>
                            </a:schemeClr>
                          </a:solidFill>
                        </a:rPr>
                        <a:t> server 172.27.171.253 routing-instance </a:t>
                      </a:r>
                      <a:r>
                        <a:rPr lang="en-US" sz="700" dirty="0" err="1">
                          <a:solidFill>
                            <a:schemeClr val="bg1">
                              <a:lumMod val="75000"/>
                            </a:schemeClr>
                          </a:solidFill>
                        </a:rPr>
                        <a:t>mgmt_junos</a:t>
                      </a:r>
                      <a:endParaRPr lang="en-US" sz="700" dirty="0">
                        <a:solidFill>
                          <a:schemeClr val="bg1">
                            <a:lumMod val="75000"/>
                          </a:schemeClr>
                        </a:solidFill>
                      </a:endParaRPr>
                    </a:p>
                  </a:txBody>
                  <a:tcPr/>
                </a:tc>
                <a:extLst>
                  <a:ext uri="{0D108BD9-81ED-4DB2-BD59-A6C34878D82A}">
                    <a16:rowId xmlns:a16="http://schemas.microsoft.com/office/drawing/2014/main" val="121224988"/>
                  </a:ext>
                </a:extLst>
              </a:tr>
            </a:tbl>
          </a:graphicData>
        </a:graphic>
      </p:graphicFrame>
      <p:pic>
        <p:nvPicPr>
          <p:cNvPr id="4" name="Picture 3">
            <a:extLst>
              <a:ext uri="{FF2B5EF4-FFF2-40B4-BE49-F238E27FC236}">
                <a16:creationId xmlns:a16="http://schemas.microsoft.com/office/drawing/2014/main" id="{4F03A743-AA3B-1027-AB33-E7CA701AF433}"/>
              </a:ext>
            </a:extLst>
          </p:cNvPr>
          <p:cNvPicPr>
            <a:picLocks noChangeAspect="1"/>
          </p:cNvPicPr>
          <p:nvPr/>
        </p:nvPicPr>
        <p:blipFill>
          <a:blip r:embed="rId2"/>
          <a:stretch>
            <a:fillRect/>
          </a:stretch>
        </p:blipFill>
        <p:spPr>
          <a:xfrm>
            <a:off x="4031392" y="1343504"/>
            <a:ext cx="4909039" cy="3179255"/>
          </a:xfrm>
          <a:prstGeom prst="rect">
            <a:avLst/>
          </a:prstGeom>
        </p:spPr>
      </p:pic>
    </p:spTree>
    <p:extLst>
      <p:ext uri="{BB962C8B-B14F-4D97-AF65-F5344CB8AC3E}">
        <p14:creationId xmlns:p14="http://schemas.microsoft.com/office/powerpoint/2010/main" val="101102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2D69-91EE-4129-AC00-53D38324D1BC}"/>
              </a:ext>
            </a:extLst>
          </p:cNvPr>
          <p:cNvSpPr>
            <a:spLocks noGrp="1"/>
          </p:cNvSpPr>
          <p:nvPr>
            <p:ph type="ctrTitle"/>
          </p:nvPr>
        </p:nvSpPr>
        <p:spPr>
          <a:xfrm>
            <a:off x="2256984" y="480433"/>
            <a:ext cx="4817583" cy="502212"/>
          </a:xfrm>
        </p:spPr>
        <p:txBody>
          <a:bodyPr/>
          <a:lstStyle/>
          <a:p>
            <a:r>
              <a:rPr lang="en-US" sz="2400" cap="none" dirty="0"/>
              <a:t>Day-2 Operational Scenarios</a:t>
            </a:r>
          </a:p>
        </p:txBody>
      </p:sp>
      <p:sp>
        <p:nvSpPr>
          <p:cNvPr id="3" name="TextBox 2">
            <a:extLst>
              <a:ext uri="{FF2B5EF4-FFF2-40B4-BE49-F238E27FC236}">
                <a16:creationId xmlns:a16="http://schemas.microsoft.com/office/drawing/2014/main" id="{A427F910-B5B3-9449-A844-00D003497BC2}"/>
              </a:ext>
            </a:extLst>
          </p:cNvPr>
          <p:cNvSpPr txBox="1"/>
          <p:nvPr/>
        </p:nvSpPr>
        <p:spPr>
          <a:xfrm>
            <a:off x="3100077" y="1202834"/>
            <a:ext cx="3659781" cy="17178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200" dirty="0">
                <a:solidFill>
                  <a:schemeClr val="bg1"/>
                </a:solidFill>
              </a:rPr>
              <a:t>Incorrect Cable Patch (RCA, LLDP Link Discovery, Time Voyager)</a:t>
            </a:r>
          </a:p>
          <a:p>
            <a:pPr marL="285750" indent="-285750">
              <a:lnSpc>
                <a:spcPct val="150000"/>
              </a:lnSpc>
              <a:buFont typeface="Arial" panose="020B0604020202020204" pitchFamily="34" charset="0"/>
              <a:buChar char="•"/>
            </a:pPr>
            <a:r>
              <a:rPr lang="en-US" sz="1200" dirty="0">
                <a:solidFill>
                  <a:schemeClr val="bg1"/>
                </a:solidFill>
              </a:rPr>
              <a:t>Config Deviation Checking</a:t>
            </a:r>
          </a:p>
          <a:p>
            <a:pPr marL="285750" indent="-285750">
              <a:lnSpc>
                <a:spcPct val="150000"/>
              </a:lnSpc>
              <a:buFont typeface="Arial" panose="020B0604020202020204" pitchFamily="34" charset="0"/>
              <a:buChar char="•"/>
            </a:pPr>
            <a:r>
              <a:rPr lang="en-US" sz="1200" dirty="0">
                <a:solidFill>
                  <a:schemeClr val="bg1"/>
                </a:solidFill>
              </a:rPr>
              <a:t>Apply custom config through </a:t>
            </a:r>
            <a:r>
              <a:rPr lang="en-US" sz="1200" dirty="0" err="1">
                <a:solidFill>
                  <a:schemeClr val="bg1"/>
                </a:solidFill>
              </a:rPr>
              <a:t>Configlet</a:t>
            </a:r>
            <a:endParaRPr lang="en-US" sz="1200" dirty="0">
              <a:solidFill>
                <a:schemeClr val="bg1"/>
              </a:solidFill>
            </a:endParaRPr>
          </a:p>
          <a:p>
            <a:pPr marL="285750" indent="-285750">
              <a:lnSpc>
                <a:spcPct val="150000"/>
              </a:lnSpc>
              <a:buFont typeface="Arial" panose="020B0604020202020204" pitchFamily="34" charset="0"/>
              <a:buChar char="•"/>
            </a:pPr>
            <a:r>
              <a:rPr lang="en-US" sz="1200" dirty="0">
                <a:solidFill>
                  <a:schemeClr val="bg1"/>
                </a:solidFill>
              </a:rPr>
              <a:t>View Telemetry Data</a:t>
            </a:r>
          </a:p>
          <a:p>
            <a:pPr marL="285750" indent="-285750">
              <a:lnSpc>
                <a:spcPct val="150000"/>
              </a:lnSpc>
              <a:buFont typeface="Arial" panose="020B0604020202020204" pitchFamily="34" charset="0"/>
              <a:buChar char="•"/>
            </a:pPr>
            <a:r>
              <a:rPr lang="en-US" sz="1200" dirty="0">
                <a:solidFill>
                  <a:schemeClr val="bg1"/>
                </a:solidFill>
              </a:rPr>
              <a:t>Hardware Replacement</a:t>
            </a:r>
          </a:p>
        </p:txBody>
      </p:sp>
    </p:spTree>
    <p:extLst>
      <p:ext uri="{BB962C8B-B14F-4D97-AF65-F5344CB8AC3E}">
        <p14:creationId xmlns:p14="http://schemas.microsoft.com/office/powerpoint/2010/main" val="28218730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Apply custom config through Configlet</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Design &gt; </a:t>
            </a:r>
            <a:r>
              <a:rPr lang="en-US" sz="1000" b="1" dirty="0" err="1">
                <a:solidFill>
                  <a:schemeClr val="bg1">
                    <a:lumMod val="75000"/>
                  </a:schemeClr>
                </a:solidFill>
              </a:rPr>
              <a:t>Configlets</a:t>
            </a:r>
            <a:r>
              <a:rPr lang="en-US" sz="1000" b="1" dirty="0">
                <a:solidFill>
                  <a:schemeClr val="bg1">
                    <a:lumMod val="75000"/>
                  </a:schemeClr>
                </a:solidFill>
              </a:rPr>
              <a:t> </a:t>
            </a:r>
            <a:r>
              <a:rPr lang="en-US" sz="1000" dirty="0">
                <a:solidFill>
                  <a:schemeClr val="bg1">
                    <a:lumMod val="75000"/>
                  </a:schemeClr>
                </a:solidFill>
              </a:rPr>
              <a:t>and create a new </a:t>
            </a:r>
            <a:r>
              <a:rPr lang="en-US" sz="1000" b="1" dirty="0" err="1">
                <a:solidFill>
                  <a:schemeClr val="bg1">
                    <a:lumMod val="75000"/>
                  </a:schemeClr>
                </a:solidFill>
              </a:rPr>
              <a:t>Configlet</a:t>
            </a:r>
            <a:r>
              <a:rPr lang="en-US" sz="1000" dirty="0">
                <a:solidFill>
                  <a:schemeClr val="bg1">
                    <a:lumMod val="75000"/>
                  </a:schemeClr>
                </a:solidFill>
              </a:rPr>
              <a:t> object. You can use either </a:t>
            </a:r>
            <a:r>
              <a:rPr lang="en-US" sz="1000" b="1" dirty="0">
                <a:solidFill>
                  <a:schemeClr val="bg1">
                    <a:lumMod val="75000"/>
                  </a:schemeClr>
                </a:solidFill>
              </a:rPr>
              <a:t>Hierarchical</a:t>
            </a:r>
            <a:r>
              <a:rPr lang="en-US" sz="1000" dirty="0">
                <a:solidFill>
                  <a:schemeClr val="bg1">
                    <a:lumMod val="75000"/>
                  </a:schemeClr>
                </a:solidFill>
              </a:rPr>
              <a:t> or </a:t>
            </a:r>
            <a:r>
              <a:rPr lang="en-US" sz="1000" b="1" dirty="0">
                <a:solidFill>
                  <a:schemeClr val="bg1">
                    <a:lumMod val="75000"/>
                  </a:schemeClr>
                </a:solidFill>
              </a:rPr>
              <a:t>Set/Delete </a:t>
            </a:r>
            <a:r>
              <a:rPr lang="en-US" sz="1000" dirty="0">
                <a:solidFill>
                  <a:schemeClr val="bg1">
                    <a:lumMod val="75000"/>
                  </a:schemeClr>
                </a:solidFill>
              </a:rPr>
              <a:t>formats – an example of both is provided below:</a:t>
            </a:r>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endParaRPr lang="en-US" sz="1000" dirty="0"/>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Catalog &gt; </a:t>
            </a:r>
            <a:r>
              <a:rPr lang="en-US" sz="1000" b="1" dirty="0" err="1">
                <a:solidFill>
                  <a:schemeClr val="bg1">
                    <a:lumMod val="75000"/>
                  </a:schemeClr>
                </a:solidFill>
              </a:rPr>
              <a:t>Configlets</a:t>
            </a:r>
            <a:r>
              <a:rPr lang="en-US" sz="1000" dirty="0">
                <a:solidFill>
                  <a:schemeClr val="bg1">
                    <a:lumMod val="75000"/>
                  </a:schemeClr>
                </a:solidFill>
              </a:rPr>
              <a:t> and import the </a:t>
            </a:r>
            <a:r>
              <a:rPr lang="en-US" sz="1000" b="1" dirty="0">
                <a:solidFill>
                  <a:schemeClr val="bg1">
                    <a:lumMod val="75000"/>
                  </a:schemeClr>
                </a:solidFill>
              </a:rPr>
              <a:t>NTP server</a:t>
            </a:r>
            <a:r>
              <a:rPr lang="en-US" sz="1000" dirty="0">
                <a:solidFill>
                  <a:schemeClr val="bg1">
                    <a:lumMod val="75000"/>
                  </a:schemeClr>
                </a:solidFill>
              </a:rPr>
              <a:t> </a:t>
            </a:r>
            <a:r>
              <a:rPr lang="en-US" sz="1000" dirty="0" err="1">
                <a:solidFill>
                  <a:schemeClr val="bg1">
                    <a:lumMod val="75000"/>
                  </a:schemeClr>
                </a:solidFill>
              </a:rPr>
              <a:t>Configlet</a:t>
            </a:r>
            <a:endParaRPr lang="en-US" sz="1000" dirty="0">
              <a:solidFill>
                <a:schemeClr val="bg1">
                  <a:lumMod val="75000"/>
                </a:schemeClr>
              </a:solidFill>
            </a:endParaRPr>
          </a:p>
          <a:p>
            <a:pPr marL="171450" indent="-171450">
              <a:lnSpc>
                <a:spcPct val="100000"/>
              </a:lnSpc>
              <a:spcBef>
                <a:spcPts val="900"/>
              </a:spcBef>
              <a:buFont typeface="Arial" panose="020B0604020202020204" pitchFamily="34" charset="0"/>
              <a:buChar char="•"/>
            </a:pPr>
            <a:r>
              <a:rPr lang="en-US" sz="1000" dirty="0"/>
              <a:t>Commit the Blueprint</a:t>
            </a:r>
          </a:p>
          <a:p>
            <a:pPr marL="171450" indent="-171450">
              <a:lnSpc>
                <a:spcPct val="100000"/>
              </a:lnSpc>
              <a:spcBef>
                <a:spcPts val="900"/>
              </a:spcBef>
              <a:buFont typeface="Arial" panose="020B0604020202020204" pitchFamily="34" charset="0"/>
              <a:buChar char="•"/>
            </a:pPr>
            <a:r>
              <a:rPr lang="en-US" sz="1000" dirty="0"/>
              <a:t>Verify that NTP configuration has been pushed to all switches in </a:t>
            </a:r>
            <a:r>
              <a:rPr lang="en-US" sz="1000" b="1" dirty="0"/>
              <a:t>DC-A</a:t>
            </a:r>
            <a:endParaRPr lang="en-US" sz="1000" dirty="0"/>
          </a:p>
        </p:txBody>
      </p:sp>
      <p:graphicFrame>
        <p:nvGraphicFramePr>
          <p:cNvPr id="7" name="Table 7">
            <a:extLst>
              <a:ext uri="{FF2B5EF4-FFF2-40B4-BE49-F238E27FC236}">
                <a16:creationId xmlns:a16="http://schemas.microsoft.com/office/drawing/2014/main" id="{B6B2A292-CA08-2745-9038-E8C74579C965}"/>
              </a:ext>
            </a:extLst>
          </p:cNvPr>
          <p:cNvGraphicFramePr>
            <a:graphicFrameLocks noGrp="1"/>
          </p:cNvGraphicFramePr>
          <p:nvPr/>
        </p:nvGraphicFramePr>
        <p:xfrm>
          <a:off x="383094" y="1720482"/>
          <a:ext cx="3457386" cy="1569720"/>
        </p:xfrm>
        <a:graphic>
          <a:graphicData uri="http://schemas.openxmlformats.org/drawingml/2006/table">
            <a:tbl>
              <a:tblPr firstCol="1" bandRow="1">
                <a:tableStyleId>{7DF18680-E054-41AD-8BC1-D1AEF772440D}</a:tableStyleId>
              </a:tblPr>
              <a:tblGrid>
                <a:gridCol w="924212">
                  <a:extLst>
                    <a:ext uri="{9D8B030D-6E8A-4147-A177-3AD203B41FA5}">
                      <a16:colId xmlns:a16="http://schemas.microsoft.com/office/drawing/2014/main" val="578006021"/>
                    </a:ext>
                  </a:extLst>
                </a:gridCol>
                <a:gridCol w="2533174">
                  <a:extLst>
                    <a:ext uri="{9D8B030D-6E8A-4147-A177-3AD203B41FA5}">
                      <a16:colId xmlns:a16="http://schemas.microsoft.com/office/drawing/2014/main" val="264078699"/>
                    </a:ext>
                  </a:extLst>
                </a:gridCol>
              </a:tblGrid>
              <a:tr h="0">
                <a:tc>
                  <a:txBody>
                    <a:bodyPr/>
                    <a:lstStyle/>
                    <a:p>
                      <a:r>
                        <a:rPr lang="en-US" sz="800" dirty="0"/>
                        <a:t>Name</a:t>
                      </a:r>
                    </a:p>
                  </a:txBody>
                  <a:tcPr/>
                </a:tc>
                <a:tc>
                  <a:txBody>
                    <a:bodyPr/>
                    <a:lstStyle/>
                    <a:p>
                      <a:r>
                        <a:rPr lang="en-US" sz="800" dirty="0">
                          <a:solidFill>
                            <a:schemeClr val="bg1">
                              <a:lumMod val="75000"/>
                            </a:schemeClr>
                          </a:solidFill>
                        </a:rPr>
                        <a:t>NTP server</a:t>
                      </a:r>
                    </a:p>
                  </a:txBody>
                  <a:tcPr/>
                </a:tc>
                <a:extLst>
                  <a:ext uri="{0D108BD9-81ED-4DB2-BD59-A6C34878D82A}">
                    <a16:rowId xmlns:a16="http://schemas.microsoft.com/office/drawing/2014/main" val="1131447612"/>
                  </a:ext>
                </a:extLst>
              </a:tr>
              <a:tr h="0">
                <a:tc>
                  <a:txBody>
                    <a:bodyPr/>
                    <a:lstStyle/>
                    <a:p>
                      <a:r>
                        <a:rPr lang="en-US" sz="800" b="1" kern="1200">
                          <a:solidFill>
                            <a:schemeClr val="lt1"/>
                          </a:solidFill>
                        </a:rPr>
                        <a:t>Config Style</a:t>
                      </a:r>
                      <a:endParaRPr lang="en-US" sz="800" b="1" kern="1200">
                        <a:solidFill>
                          <a:schemeClr val="lt1"/>
                        </a:solidFill>
                        <a:latin typeface="+mn-lt"/>
                        <a:ea typeface="+mn-ea"/>
                        <a:cs typeface="+mn-cs"/>
                      </a:endParaRPr>
                    </a:p>
                  </a:txBody>
                  <a:tcPr/>
                </a:tc>
                <a:tc>
                  <a:txBody>
                    <a:bodyPr/>
                    <a:lstStyle/>
                    <a:p>
                      <a:r>
                        <a:rPr lang="en-US" sz="800" dirty="0">
                          <a:solidFill>
                            <a:schemeClr val="bg1">
                              <a:lumMod val="75000"/>
                            </a:schemeClr>
                          </a:solidFill>
                        </a:rPr>
                        <a:t>Junos</a:t>
                      </a:r>
                    </a:p>
                  </a:txBody>
                  <a:tcPr/>
                </a:tc>
                <a:extLst>
                  <a:ext uri="{0D108BD9-81ED-4DB2-BD59-A6C34878D82A}">
                    <a16:rowId xmlns:a16="http://schemas.microsoft.com/office/drawing/2014/main" val="2246386874"/>
                  </a:ext>
                </a:extLst>
              </a:tr>
              <a:tr h="0">
                <a:tc>
                  <a:txBody>
                    <a:bodyPr/>
                    <a:lstStyle/>
                    <a:p>
                      <a:r>
                        <a:rPr lang="en-US" sz="800"/>
                        <a:t>Section</a:t>
                      </a:r>
                    </a:p>
                  </a:txBody>
                  <a:tcPr/>
                </a:tc>
                <a:tc>
                  <a:txBody>
                    <a:bodyPr/>
                    <a:lstStyle/>
                    <a:p>
                      <a:r>
                        <a:rPr lang="en-US" sz="800" dirty="0">
                          <a:solidFill>
                            <a:schemeClr val="bg1">
                              <a:lumMod val="75000"/>
                            </a:schemeClr>
                          </a:solidFill>
                        </a:rPr>
                        <a:t>Top-Level</a:t>
                      </a:r>
                    </a:p>
                  </a:txBody>
                  <a:tcPr/>
                </a:tc>
                <a:extLst>
                  <a:ext uri="{0D108BD9-81ED-4DB2-BD59-A6C34878D82A}">
                    <a16:rowId xmlns:a16="http://schemas.microsoft.com/office/drawing/2014/main" val="2312277880"/>
                  </a:ext>
                </a:extLst>
              </a:tr>
              <a:tr h="0">
                <a:tc>
                  <a:txBody>
                    <a:bodyPr/>
                    <a:lstStyle/>
                    <a:p>
                      <a:r>
                        <a:rPr lang="en-US" sz="800" dirty="0"/>
                        <a:t>Hierarchical</a:t>
                      </a:r>
                    </a:p>
                  </a:txBody>
                  <a:tcPr/>
                </a:tc>
                <a:tc>
                  <a:txBody>
                    <a:bodyPr/>
                    <a:lstStyle/>
                    <a:p>
                      <a:r>
                        <a:rPr lang="en-US" sz="700" dirty="0">
                          <a:solidFill>
                            <a:schemeClr val="bg1">
                              <a:lumMod val="75000"/>
                            </a:schemeClr>
                          </a:solidFill>
                        </a:rPr>
                        <a:t>system {</a:t>
                      </a:r>
                    </a:p>
                    <a:p>
                      <a:r>
                        <a:rPr lang="en-US" sz="700" dirty="0">
                          <a:solidFill>
                            <a:schemeClr val="bg1">
                              <a:lumMod val="75000"/>
                            </a:schemeClr>
                          </a:solidFill>
                        </a:rPr>
                        <a:t>    </a:t>
                      </a:r>
                      <a:r>
                        <a:rPr lang="en-US" sz="700" dirty="0" err="1">
                          <a:solidFill>
                            <a:schemeClr val="bg1">
                              <a:lumMod val="75000"/>
                            </a:schemeClr>
                          </a:solidFill>
                        </a:rPr>
                        <a:t>ntp</a:t>
                      </a:r>
                      <a:r>
                        <a:rPr lang="en-US" sz="700" dirty="0">
                          <a:solidFill>
                            <a:schemeClr val="bg1">
                              <a:lumMod val="75000"/>
                            </a:schemeClr>
                          </a:solidFill>
                        </a:rPr>
                        <a:t> {</a:t>
                      </a:r>
                    </a:p>
                    <a:p>
                      <a:r>
                        <a:rPr lang="en-US" sz="700" dirty="0">
                          <a:solidFill>
                            <a:schemeClr val="bg1">
                              <a:lumMod val="75000"/>
                            </a:schemeClr>
                          </a:solidFill>
                        </a:rPr>
                        <a:t>        server 172.27.171.253 routing-instance </a:t>
                      </a:r>
                      <a:r>
                        <a:rPr lang="en-US" sz="700" dirty="0" err="1">
                          <a:solidFill>
                            <a:schemeClr val="bg1">
                              <a:lumMod val="75000"/>
                            </a:schemeClr>
                          </a:solidFill>
                        </a:rPr>
                        <a:t>mgmt_junos</a:t>
                      </a:r>
                      <a:r>
                        <a:rPr lang="en-US" sz="700" dirty="0">
                          <a:solidFill>
                            <a:schemeClr val="bg1">
                              <a:lumMod val="75000"/>
                            </a:schemeClr>
                          </a:solidFill>
                        </a:rPr>
                        <a:t>;</a:t>
                      </a:r>
                    </a:p>
                    <a:p>
                      <a:r>
                        <a:rPr lang="en-US" sz="700" dirty="0">
                          <a:solidFill>
                            <a:schemeClr val="bg1">
                              <a:lumMod val="75000"/>
                            </a:schemeClr>
                          </a:solidFill>
                        </a:rPr>
                        <a:t>    }</a:t>
                      </a:r>
                    </a:p>
                    <a:p>
                      <a:r>
                        <a:rPr lang="en-US" sz="700" dirty="0">
                          <a:solidFill>
                            <a:schemeClr val="bg1">
                              <a:lumMod val="75000"/>
                            </a:schemeClr>
                          </a:solidFill>
                        </a:rPr>
                        <a:t>}</a:t>
                      </a:r>
                    </a:p>
                  </a:txBody>
                  <a:tcPr/>
                </a:tc>
                <a:extLst>
                  <a:ext uri="{0D108BD9-81ED-4DB2-BD59-A6C34878D82A}">
                    <a16:rowId xmlns:a16="http://schemas.microsoft.com/office/drawing/2014/main" val="3734934511"/>
                  </a:ext>
                </a:extLst>
              </a:tr>
              <a:tr h="0">
                <a:tc>
                  <a:txBody>
                    <a:bodyPr/>
                    <a:lstStyle/>
                    <a:p>
                      <a:r>
                        <a:rPr lang="en-US" sz="800" dirty="0"/>
                        <a:t>Set / Delete</a:t>
                      </a:r>
                    </a:p>
                  </a:txBody>
                  <a:tcPr/>
                </a:tc>
                <a:tc>
                  <a:txBody>
                    <a:bodyPr/>
                    <a:lstStyle/>
                    <a:p>
                      <a:r>
                        <a:rPr lang="en-US" sz="700" dirty="0">
                          <a:solidFill>
                            <a:schemeClr val="bg1">
                              <a:lumMod val="75000"/>
                            </a:schemeClr>
                          </a:solidFill>
                        </a:rPr>
                        <a:t>set system </a:t>
                      </a:r>
                      <a:r>
                        <a:rPr lang="en-US" sz="700" dirty="0" err="1">
                          <a:solidFill>
                            <a:schemeClr val="bg1">
                              <a:lumMod val="75000"/>
                            </a:schemeClr>
                          </a:solidFill>
                        </a:rPr>
                        <a:t>ntp</a:t>
                      </a:r>
                      <a:r>
                        <a:rPr lang="en-US" sz="700" dirty="0">
                          <a:solidFill>
                            <a:schemeClr val="bg1">
                              <a:lumMod val="75000"/>
                            </a:schemeClr>
                          </a:solidFill>
                        </a:rPr>
                        <a:t> server 172.27.171.253 routing-instance </a:t>
                      </a:r>
                      <a:r>
                        <a:rPr lang="en-US" sz="700" dirty="0" err="1">
                          <a:solidFill>
                            <a:schemeClr val="bg1">
                              <a:lumMod val="75000"/>
                            </a:schemeClr>
                          </a:solidFill>
                        </a:rPr>
                        <a:t>mgmt_junos</a:t>
                      </a:r>
                      <a:endParaRPr lang="en-US" sz="700" dirty="0">
                        <a:solidFill>
                          <a:schemeClr val="bg1">
                            <a:lumMod val="75000"/>
                          </a:schemeClr>
                        </a:solidFill>
                      </a:endParaRPr>
                    </a:p>
                  </a:txBody>
                  <a:tcPr/>
                </a:tc>
                <a:extLst>
                  <a:ext uri="{0D108BD9-81ED-4DB2-BD59-A6C34878D82A}">
                    <a16:rowId xmlns:a16="http://schemas.microsoft.com/office/drawing/2014/main" val="121224988"/>
                  </a:ext>
                </a:extLst>
              </a:tr>
            </a:tbl>
          </a:graphicData>
        </a:graphic>
      </p:graphicFrame>
      <p:pic>
        <p:nvPicPr>
          <p:cNvPr id="5" name="Picture 4">
            <a:extLst>
              <a:ext uri="{FF2B5EF4-FFF2-40B4-BE49-F238E27FC236}">
                <a16:creationId xmlns:a16="http://schemas.microsoft.com/office/drawing/2014/main" id="{4835C24C-96D1-147E-5FD1-0503A7704622}"/>
              </a:ext>
            </a:extLst>
          </p:cNvPr>
          <p:cNvPicPr>
            <a:picLocks noChangeAspect="1"/>
          </p:cNvPicPr>
          <p:nvPr/>
        </p:nvPicPr>
        <p:blipFill>
          <a:blip r:embed="rId2"/>
          <a:stretch>
            <a:fillRect/>
          </a:stretch>
        </p:blipFill>
        <p:spPr>
          <a:xfrm>
            <a:off x="4066271" y="1146413"/>
            <a:ext cx="4839270" cy="3138795"/>
          </a:xfrm>
          <a:prstGeom prst="rect">
            <a:avLst/>
          </a:prstGeom>
        </p:spPr>
      </p:pic>
      <p:pic>
        <p:nvPicPr>
          <p:cNvPr id="8" name="Picture 7">
            <a:extLst>
              <a:ext uri="{FF2B5EF4-FFF2-40B4-BE49-F238E27FC236}">
                <a16:creationId xmlns:a16="http://schemas.microsoft.com/office/drawing/2014/main" id="{C8DCD260-4328-29D4-A510-3701541754C4}"/>
              </a:ext>
            </a:extLst>
          </p:cNvPr>
          <p:cNvPicPr>
            <a:picLocks noChangeAspect="1"/>
          </p:cNvPicPr>
          <p:nvPr/>
        </p:nvPicPr>
        <p:blipFill>
          <a:blip r:embed="rId3"/>
          <a:stretch>
            <a:fillRect/>
          </a:stretch>
        </p:blipFill>
        <p:spPr>
          <a:xfrm>
            <a:off x="2630815" y="4415440"/>
            <a:ext cx="5902733" cy="424657"/>
          </a:xfrm>
          <a:prstGeom prst="rect">
            <a:avLst/>
          </a:prstGeom>
        </p:spPr>
      </p:pic>
    </p:spTree>
    <p:extLst>
      <p:ext uri="{BB962C8B-B14F-4D97-AF65-F5344CB8AC3E}">
        <p14:creationId xmlns:p14="http://schemas.microsoft.com/office/powerpoint/2010/main" val="2596949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31</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err="1"/>
              <a:t>Apstra</a:t>
            </a:r>
            <a:r>
              <a:rPr lang="en-US" sz="1200" dirty="0"/>
              <a:t> provides graphical and test-based access to an enormous amount of telemetry data. This section explores the following practical, operational telemetry tasks:</a:t>
            </a:r>
          </a:p>
          <a:p>
            <a:pPr>
              <a:lnSpc>
                <a:spcPct val="100000"/>
              </a:lnSpc>
            </a:pPr>
            <a:r>
              <a:rPr lang="en-US" sz="1200" dirty="0"/>
              <a:t>Search end hosts by MAC</a:t>
            </a:r>
          </a:p>
          <a:p>
            <a:pPr>
              <a:lnSpc>
                <a:spcPct val="100000"/>
              </a:lnSpc>
              <a:spcBef>
                <a:spcPts val="600"/>
              </a:spcBef>
            </a:pPr>
            <a:r>
              <a:rPr lang="en-US" sz="1200" dirty="0"/>
              <a:t>Search end hosts by IP address</a:t>
            </a:r>
          </a:p>
          <a:p>
            <a:pPr>
              <a:lnSpc>
                <a:spcPct val="100000"/>
              </a:lnSpc>
              <a:spcBef>
                <a:spcPts val="600"/>
              </a:spcBef>
            </a:pPr>
            <a:r>
              <a:rPr lang="en-US" sz="1200" dirty="0"/>
              <a:t>Display interface statistics</a:t>
            </a:r>
          </a:p>
          <a:p>
            <a:pPr>
              <a:lnSpc>
                <a:spcPct val="100000"/>
              </a:lnSpc>
              <a:spcBef>
                <a:spcPts val="600"/>
              </a:spcBef>
            </a:pPr>
            <a:r>
              <a:rPr lang="en-US" sz="1200" dirty="0"/>
              <a:t>Check the operational information of a device</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a:t>View Telemetry Data</a:t>
            </a:r>
          </a:p>
        </p:txBody>
      </p:sp>
    </p:spTree>
    <p:extLst>
      <p:ext uri="{BB962C8B-B14F-4D97-AF65-F5344CB8AC3E}">
        <p14:creationId xmlns:p14="http://schemas.microsoft.com/office/powerpoint/2010/main" val="200008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Active &gt; Query &gt; MAC</a:t>
            </a:r>
            <a:r>
              <a:rPr lang="en-US" sz="1000" dirty="0"/>
              <a:t>, click the “Search” box and input the MAC of a connected BMS testing node to view the fabric nodes the host is connected to</a:t>
            </a:r>
          </a:p>
          <a:p>
            <a:pPr marL="515938" lvl="1">
              <a:lnSpc>
                <a:spcPct val="100000"/>
              </a:lnSpc>
              <a:spcBef>
                <a:spcPts val="900"/>
              </a:spcBef>
            </a:pPr>
            <a:r>
              <a:rPr lang="en-US" sz="800" dirty="0"/>
              <a:t>MAC info for a running node can be viewed by right-clicking the node in the eve-ng lab and selecting “Details” from the menu. Assuming you have deployed your testing nodes with a single Ethernet interface, the MAC address in the “First Eth MAC Address” field should be correct.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ARP</a:t>
            </a:r>
            <a:r>
              <a:rPr lang="en-US" sz="1000" dirty="0">
                <a:solidFill>
                  <a:schemeClr val="bg1">
                    <a:lumMod val="75000"/>
                  </a:schemeClr>
                </a:solidFill>
              </a:rPr>
              <a:t>, click the “Query” box, and input filter criteria – </a:t>
            </a:r>
            <a:r>
              <a:rPr lang="en-US" sz="1000" dirty="0" err="1">
                <a:solidFill>
                  <a:schemeClr val="bg1">
                    <a:lumMod val="75000"/>
                  </a:schemeClr>
                </a:solidFill>
              </a:rPr>
              <a:t>Apstra</a:t>
            </a:r>
            <a:r>
              <a:rPr lang="en-US" sz="1000" dirty="0">
                <a:solidFill>
                  <a:schemeClr val="bg1">
                    <a:lumMod val="75000"/>
                  </a:schemeClr>
                </a:solidFill>
              </a:rPr>
              <a:t> will display the filtered ARP table in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Physical</a:t>
            </a:r>
            <a:r>
              <a:rPr lang="en-US" sz="1000" dirty="0">
                <a:solidFill>
                  <a:schemeClr val="bg1">
                    <a:lumMod val="75000"/>
                  </a:schemeClr>
                </a:solidFill>
              </a:rPr>
              <a:t>, choose a device, and view the interface counters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Physical</a:t>
            </a:r>
            <a:r>
              <a:rPr lang="en-US" sz="1000" dirty="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In the </a:t>
            </a:r>
            <a:r>
              <a:rPr lang="en-US" sz="1000" b="1" dirty="0">
                <a:solidFill>
                  <a:schemeClr val="bg1">
                    <a:lumMod val="75000"/>
                  </a:schemeClr>
                </a:solidFill>
              </a:rPr>
              <a:t>Telemetry</a:t>
            </a:r>
            <a:r>
              <a:rPr lang="en-US" sz="1000" dirty="0">
                <a:solidFill>
                  <a:schemeClr val="bg1">
                    <a:lumMod val="75000"/>
                  </a:schemeClr>
                </a:solidFill>
              </a:rPr>
              <a:t> page, click the tabs to explore some of the available information</a:t>
            </a:r>
          </a:p>
        </p:txBody>
      </p:sp>
      <p:pic>
        <p:nvPicPr>
          <p:cNvPr id="4" name="Picture 3">
            <a:extLst>
              <a:ext uri="{FF2B5EF4-FFF2-40B4-BE49-F238E27FC236}">
                <a16:creationId xmlns:a16="http://schemas.microsoft.com/office/drawing/2014/main" id="{8B8EC611-B838-19E9-41E1-65330A0D72E4}"/>
              </a:ext>
            </a:extLst>
          </p:cNvPr>
          <p:cNvPicPr>
            <a:picLocks noChangeAspect="1"/>
          </p:cNvPicPr>
          <p:nvPr/>
        </p:nvPicPr>
        <p:blipFill>
          <a:blip r:embed="rId2"/>
          <a:stretch>
            <a:fillRect/>
          </a:stretch>
        </p:blipFill>
        <p:spPr>
          <a:xfrm>
            <a:off x="3922861" y="1271987"/>
            <a:ext cx="5026348" cy="3261857"/>
          </a:xfrm>
          <a:prstGeom prst="rect">
            <a:avLst/>
          </a:prstGeom>
        </p:spPr>
      </p:pic>
    </p:spTree>
    <p:extLst>
      <p:ext uri="{BB962C8B-B14F-4D97-AF65-F5344CB8AC3E}">
        <p14:creationId xmlns:p14="http://schemas.microsoft.com/office/powerpoint/2010/main" val="4431322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18" name="Content Placeholder 2">
            <a:extLst>
              <a:ext uri="{FF2B5EF4-FFF2-40B4-BE49-F238E27FC236}">
                <a16:creationId xmlns:a16="http://schemas.microsoft.com/office/drawing/2014/main" id="{D82BC486-D2FD-6641-BC3B-68BE8CE9EC31}"/>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MAC</a:t>
            </a:r>
            <a:r>
              <a:rPr lang="en-US" sz="1000" dirty="0">
                <a:solidFill>
                  <a:schemeClr val="bg1">
                    <a:lumMod val="75000"/>
                  </a:schemeClr>
                </a:solidFill>
              </a:rPr>
              <a:t>, click the “Search” box and input the MAC of a connected BMS testing node to view the fabric nodes the host is connected to</a:t>
            </a:r>
          </a:p>
          <a:p>
            <a:pPr marL="515938" lvl="1">
              <a:lnSpc>
                <a:spcPct val="100000"/>
              </a:lnSpc>
              <a:spcBef>
                <a:spcPts val="900"/>
              </a:spcBef>
            </a:pPr>
            <a:r>
              <a:rPr lang="en-US" sz="800" dirty="0">
                <a:solidFill>
                  <a:schemeClr val="bg1">
                    <a:lumMod val="75000"/>
                  </a:schemeClr>
                </a:solidFill>
              </a:rPr>
              <a:t>MAC info for a running node can be viewed by right-clicking the node in the eve-ng lab and selecting “Details” from the menu. Assuming you have deployed your testing nodes with a single Ethernet interface, the MAC address in the “First Eth MAC Address” field should be correct.</a:t>
            </a:r>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Active &gt; Query &gt; ARP</a:t>
            </a:r>
            <a:r>
              <a:rPr lang="en-US" sz="1000" dirty="0"/>
              <a:t>, click the “Query” box, and input filter criteria – </a:t>
            </a:r>
            <a:r>
              <a:rPr lang="en-US" sz="1000" dirty="0" err="1"/>
              <a:t>Apstra</a:t>
            </a:r>
            <a:r>
              <a:rPr lang="en-US" sz="1000" dirty="0"/>
              <a:t> will display the filtered ARP table in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Physical</a:t>
            </a:r>
            <a:r>
              <a:rPr lang="en-US" sz="1000" dirty="0">
                <a:solidFill>
                  <a:schemeClr val="bg1">
                    <a:lumMod val="75000"/>
                  </a:schemeClr>
                </a:solidFill>
              </a:rPr>
              <a:t>, choose a device, and view the interface counters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Physical</a:t>
            </a:r>
            <a:r>
              <a:rPr lang="en-US" sz="1000" dirty="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In the </a:t>
            </a:r>
            <a:r>
              <a:rPr lang="en-US" sz="1000" b="1" dirty="0">
                <a:solidFill>
                  <a:schemeClr val="bg1">
                    <a:lumMod val="75000"/>
                  </a:schemeClr>
                </a:solidFill>
              </a:rPr>
              <a:t>Telemetry</a:t>
            </a:r>
            <a:r>
              <a:rPr lang="en-US" sz="1000" dirty="0">
                <a:solidFill>
                  <a:schemeClr val="bg1">
                    <a:lumMod val="75000"/>
                  </a:schemeClr>
                </a:solidFill>
              </a:rPr>
              <a:t> page, click the tabs to explore some of the available information</a:t>
            </a:r>
          </a:p>
        </p:txBody>
      </p:sp>
      <p:pic>
        <p:nvPicPr>
          <p:cNvPr id="4" name="Picture 3">
            <a:extLst>
              <a:ext uri="{FF2B5EF4-FFF2-40B4-BE49-F238E27FC236}">
                <a16:creationId xmlns:a16="http://schemas.microsoft.com/office/drawing/2014/main" id="{158BCEB1-1C77-BDE7-6AE0-338E31F33A71}"/>
              </a:ext>
            </a:extLst>
          </p:cNvPr>
          <p:cNvPicPr>
            <a:picLocks noChangeAspect="1"/>
          </p:cNvPicPr>
          <p:nvPr/>
        </p:nvPicPr>
        <p:blipFill>
          <a:blip r:embed="rId2"/>
          <a:stretch>
            <a:fillRect/>
          </a:stretch>
        </p:blipFill>
        <p:spPr>
          <a:xfrm>
            <a:off x="4086674" y="1328179"/>
            <a:ext cx="4830400" cy="3129156"/>
          </a:xfrm>
          <a:prstGeom prst="rect">
            <a:avLst/>
          </a:prstGeom>
        </p:spPr>
      </p:pic>
    </p:spTree>
    <p:extLst>
      <p:ext uri="{BB962C8B-B14F-4D97-AF65-F5344CB8AC3E}">
        <p14:creationId xmlns:p14="http://schemas.microsoft.com/office/powerpoint/2010/main" val="553671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28" name="Content Placeholder 2">
            <a:extLst>
              <a:ext uri="{FF2B5EF4-FFF2-40B4-BE49-F238E27FC236}">
                <a16:creationId xmlns:a16="http://schemas.microsoft.com/office/drawing/2014/main" id="{A223FD4A-DD60-4649-A054-7E35CA85ED7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MAC</a:t>
            </a:r>
            <a:r>
              <a:rPr lang="en-US" sz="1000" dirty="0">
                <a:solidFill>
                  <a:schemeClr val="bg1">
                    <a:lumMod val="75000"/>
                  </a:schemeClr>
                </a:solidFill>
              </a:rPr>
              <a:t>, click the “Search” box and input the MAC of a connected BMS testing node to view the fabric nodes the host is connected to</a:t>
            </a:r>
          </a:p>
          <a:p>
            <a:pPr marL="515938" lvl="1">
              <a:lnSpc>
                <a:spcPct val="100000"/>
              </a:lnSpc>
              <a:spcBef>
                <a:spcPts val="900"/>
              </a:spcBef>
            </a:pPr>
            <a:r>
              <a:rPr lang="en-US" sz="800" dirty="0">
                <a:solidFill>
                  <a:schemeClr val="bg1">
                    <a:lumMod val="75000"/>
                  </a:schemeClr>
                </a:solidFill>
              </a:rPr>
              <a:t>MAC info for a running node can be viewed by right-clicking the node in the eve-ng lab and selecting “Details” from the menu. Assuming you have deployed your testing nodes with a single Ethernet interface, the MAC address in the “First Eth MAC Address” field should be correct.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ARP</a:t>
            </a:r>
            <a:r>
              <a:rPr lang="en-US" sz="1000" dirty="0">
                <a:solidFill>
                  <a:schemeClr val="bg1">
                    <a:lumMod val="75000"/>
                  </a:schemeClr>
                </a:solidFill>
              </a:rPr>
              <a:t>, click the “Query” box, and input filter criteria – </a:t>
            </a:r>
            <a:r>
              <a:rPr lang="en-US" sz="1000" dirty="0" err="1">
                <a:solidFill>
                  <a:schemeClr val="bg1">
                    <a:lumMod val="75000"/>
                  </a:schemeClr>
                </a:solidFill>
              </a:rPr>
              <a:t>Apstra</a:t>
            </a:r>
            <a:r>
              <a:rPr lang="en-US" sz="1000" dirty="0">
                <a:solidFill>
                  <a:schemeClr val="bg1">
                    <a:lumMod val="75000"/>
                  </a:schemeClr>
                </a:solidFill>
              </a:rPr>
              <a:t> will display the filtered ARP table in the Blueprint</a:t>
            </a:r>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Active &gt; Physical</a:t>
            </a:r>
            <a:r>
              <a:rPr lang="en-US" sz="1000" dirty="0"/>
              <a:t>, choose a device, and view the interface counters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Physical</a:t>
            </a:r>
            <a:r>
              <a:rPr lang="en-US" sz="1000" dirty="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In the </a:t>
            </a:r>
            <a:r>
              <a:rPr lang="en-US" sz="1000" b="1" dirty="0">
                <a:solidFill>
                  <a:schemeClr val="bg1">
                    <a:lumMod val="75000"/>
                  </a:schemeClr>
                </a:solidFill>
              </a:rPr>
              <a:t>Telemetry</a:t>
            </a:r>
            <a:r>
              <a:rPr lang="en-US" sz="1000" dirty="0">
                <a:solidFill>
                  <a:schemeClr val="bg1">
                    <a:lumMod val="75000"/>
                  </a:schemeClr>
                </a:solidFill>
              </a:rPr>
              <a:t> page, click the tabs to explore some of the available information</a:t>
            </a:r>
          </a:p>
        </p:txBody>
      </p:sp>
      <p:pic>
        <p:nvPicPr>
          <p:cNvPr id="4" name="Picture 3">
            <a:extLst>
              <a:ext uri="{FF2B5EF4-FFF2-40B4-BE49-F238E27FC236}">
                <a16:creationId xmlns:a16="http://schemas.microsoft.com/office/drawing/2014/main" id="{653247D4-80D4-61DA-0958-D06416874135}"/>
              </a:ext>
            </a:extLst>
          </p:cNvPr>
          <p:cNvPicPr>
            <a:picLocks noChangeAspect="1"/>
          </p:cNvPicPr>
          <p:nvPr/>
        </p:nvPicPr>
        <p:blipFill>
          <a:blip r:embed="rId2"/>
          <a:stretch>
            <a:fillRect/>
          </a:stretch>
        </p:blipFill>
        <p:spPr>
          <a:xfrm>
            <a:off x="4014812" y="195090"/>
            <a:ext cx="4907931" cy="3181776"/>
          </a:xfrm>
          <a:prstGeom prst="rect">
            <a:avLst/>
          </a:prstGeom>
        </p:spPr>
      </p:pic>
      <p:pic>
        <p:nvPicPr>
          <p:cNvPr id="6" name="Picture 5">
            <a:extLst>
              <a:ext uri="{FF2B5EF4-FFF2-40B4-BE49-F238E27FC236}">
                <a16:creationId xmlns:a16="http://schemas.microsoft.com/office/drawing/2014/main" id="{1D72CCC3-0B4D-158B-70D1-5B1239CE26D7}"/>
              </a:ext>
            </a:extLst>
          </p:cNvPr>
          <p:cNvPicPr>
            <a:picLocks noChangeAspect="1"/>
          </p:cNvPicPr>
          <p:nvPr/>
        </p:nvPicPr>
        <p:blipFill>
          <a:blip r:embed="rId3"/>
          <a:stretch>
            <a:fillRect/>
          </a:stretch>
        </p:blipFill>
        <p:spPr>
          <a:xfrm>
            <a:off x="4247772" y="2806022"/>
            <a:ext cx="1946738" cy="1986521"/>
          </a:xfrm>
          <a:prstGeom prst="rect">
            <a:avLst/>
          </a:prstGeom>
        </p:spPr>
      </p:pic>
      <p:sp>
        <p:nvSpPr>
          <p:cNvPr id="7" name="TextBox 6">
            <a:extLst>
              <a:ext uri="{FF2B5EF4-FFF2-40B4-BE49-F238E27FC236}">
                <a16:creationId xmlns:a16="http://schemas.microsoft.com/office/drawing/2014/main" id="{D0F7579F-FFBE-812C-020A-8C3AEA587E05}"/>
              </a:ext>
            </a:extLst>
          </p:cNvPr>
          <p:cNvSpPr txBox="1"/>
          <p:nvPr/>
        </p:nvSpPr>
        <p:spPr>
          <a:xfrm>
            <a:off x="6109622" y="4064792"/>
            <a:ext cx="1641796" cy="246221"/>
          </a:xfrm>
          <a:prstGeom prst="rect">
            <a:avLst/>
          </a:prstGeom>
          <a:noFill/>
        </p:spPr>
        <p:txBody>
          <a:bodyPr wrap="none" rtlCol="0">
            <a:spAutoFit/>
          </a:bodyPr>
          <a:lstStyle/>
          <a:p>
            <a:r>
              <a:rPr lang="en-US" sz="1000" dirty="0"/>
              <a:t>(telemetry detail example)</a:t>
            </a:r>
          </a:p>
        </p:txBody>
      </p:sp>
    </p:spTree>
    <p:extLst>
      <p:ext uri="{BB962C8B-B14F-4D97-AF65-F5344CB8AC3E}">
        <p14:creationId xmlns:p14="http://schemas.microsoft.com/office/powerpoint/2010/main" val="17476575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20" name="Content Placeholder 2">
            <a:extLst>
              <a:ext uri="{FF2B5EF4-FFF2-40B4-BE49-F238E27FC236}">
                <a16:creationId xmlns:a16="http://schemas.microsoft.com/office/drawing/2014/main" id="{EA3DCA17-CC19-DE4E-BB41-C4C6281A6D04}"/>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MAC</a:t>
            </a:r>
            <a:r>
              <a:rPr lang="en-US" sz="1000" dirty="0">
                <a:solidFill>
                  <a:schemeClr val="bg1">
                    <a:lumMod val="75000"/>
                  </a:schemeClr>
                </a:solidFill>
              </a:rPr>
              <a:t>, click the “Search” box and input the MAC of a connected BMS testing node to view the fabric nodes the host is connected to</a:t>
            </a:r>
          </a:p>
          <a:p>
            <a:pPr marL="515938" lvl="1">
              <a:lnSpc>
                <a:spcPct val="100000"/>
              </a:lnSpc>
              <a:spcBef>
                <a:spcPts val="900"/>
              </a:spcBef>
            </a:pPr>
            <a:r>
              <a:rPr lang="en-US" sz="800" dirty="0">
                <a:solidFill>
                  <a:schemeClr val="bg1">
                    <a:lumMod val="75000"/>
                  </a:schemeClr>
                </a:solidFill>
              </a:rPr>
              <a:t>MAC info for a running node can be viewed by right-clicking the node in the eve-ng lab and selecting “Details” from the menu. Assuming you have deployed your testing nodes with a single Ethernet interface, the MAC address in the “First Eth MAC Address” field should be correct.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ARP</a:t>
            </a:r>
            <a:r>
              <a:rPr lang="en-US" sz="1000" dirty="0">
                <a:solidFill>
                  <a:schemeClr val="bg1">
                    <a:lumMod val="75000"/>
                  </a:schemeClr>
                </a:solidFill>
              </a:rPr>
              <a:t>, click the “Query” box, and input filter criteria – </a:t>
            </a:r>
            <a:r>
              <a:rPr lang="en-US" sz="1000" dirty="0" err="1">
                <a:solidFill>
                  <a:schemeClr val="bg1">
                    <a:lumMod val="75000"/>
                  </a:schemeClr>
                </a:solidFill>
              </a:rPr>
              <a:t>Apstra</a:t>
            </a:r>
            <a:r>
              <a:rPr lang="en-US" sz="1000" dirty="0">
                <a:solidFill>
                  <a:schemeClr val="bg1">
                    <a:lumMod val="75000"/>
                  </a:schemeClr>
                </a:solidFill>
              </a:rPr>
              <a:t> will display the filtered ARP table in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Physical</a:t>
            </a:r>
            <a:r>
              <a:rPr lang="en-US" sz="1000" dirty="0">
                <a:solidFill>
                  <a:schemeClr val="bg1">
                    <a:lumMod val="75000"/>
                  </a:schemeClr>
                </a:solidFill>
              </a:rPr>
              <a:t>, choose a device, and view the interface counters</a:t>
            </a:r>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Staged &gt; Physical</a:t>
            </a:r>
            <a:r>
              <a:rPr lang="en-US" sz="1000" dirty="0"/>
              <a:t>, select one device, and open its information page</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In the </a:t>
            </a:r>
            <a:r>
              <a:rPr lang="en-US" sz="1000" b="1" dirty="0">
                <a:solidFill>
                  <a:schemeClr val="bg1">
                    <a:lumMod val="75000"/>
                  </a:schemeClr>
                </a:solidFill>
              </a:rPr>
              <a:t>Telemetry</a:t>
            </a:r>
            <a:r>
              <a:rPr lang="en-US" sz="1000" dirty="0">
                <a:solidFill>
                  <a:schemeClr val="bg1">
                    <a:lumMod val="75000"/>
                  </a:schemeClr>
                </a:solidFill>
              </a:rPr>
              <a:t> page, click the tabs to explore some of the available information</a:t>
            </a:r>
          </a:p>
        </p:txBody>
      </p:sp>
      <p:pic>
        <p:nvPicPr>
          <p:cNvPr id="4" name="Picture 3">
            <a:extLst>
              <a:ext uri="{FF2B5EF4-FFF2-40B4-BE49-F238E27FC236}">
                <a16:creationId xmlns:a16="http://schemas.microsoft.com/office/drawing/2014/main" id="{AED24124-28F2-3FD5-F176-9F20FD85D77C}"/>
              </a:ext>
            </a:extLst>
          </p:cNvPr>
          <p:cNvPicPr>
            <a:picLocks noChangeAspect="1"/>
          </p:cNvPicPr>
          <p:nvPr/>
        </p:nvPicPr>
        <p:blipFill>
          <a:blip r:embed="rId2"/>
          <a:stretch>
            <a:fillRect/>
          </a:stretch>
        </p:blipFill>
        <p:spPr>
          <a:xfrm>
            <a:off x="3922861" y="1256661"/>
            <a:ext cx="5098529" cy="3303727"/>
          </a:xfrm>
          <a:prstGeom prst="rect">
            <a:avLst/>
          </a:prstGeom>
        </p:spPr>
      </p:pic>
    </p:spTree>
    <p:extLst>
      <p:ext uri="{BB962C8B-B14F-4D97-AF65-F5344CB8AC3E}">
        <p14:creationId xmlns:p14="http://schemas.microsoft.com/office/powerpoint/2010/main" val="629150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a:t>View Telemetry Data</a:t>
            </a:r>
          </a:p>
        </p:txBody>
      </p:sp>
      <p:sp>
        <p:nvSpPr>
          <p:cNvPr id="19" name="Content Placeholder 2">
            <a:extLst>
              <a:ext uri="{FF2B5EF4-FFF2-40B4-BE49-F238E27FC236}">
                <a16:creationId xmlns:a16="http://schemas.microsoft.com/office/drawing/2014/main" id="{0B5CAFDE-3642-024D-942B-E75DA6FC5A90}"/>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MAC</a:t>
            </a:r>
            <a:r>
              <a:rPr lang="en-US" sz="1000" dirty="0">
                <a:solidFill>
                  <a:schemeClr val="bg1">
                    <a:lumMod val="75000"/>
                  </a:schemeClr>
                </a:solidFill>
              </a:rPr>
              <a:t>, click the “Search” box and input the MAC of a connected BMS testing node to view the fabric nodes the host is connected to</a:t>
            </a:r>
          </a:p>
          <a:p>
            <a:pPr marL="515938" lvl="1">
              <a:lnSpc>
                <a:spcPct val="100000"/>
              </a:lnSpc>
              <a:spcBef>
                <a:spcPts val="900"/>
              </a:spcBef>
            </a:pPr>
            <a:r>
              <a:rPr lang="en-US" sz="800" dirty="0">
                <a:solidFill>
                  <a:schemeClr val="bg1">
                    <a:lumMod val="75000"/>
                  </a:schemeClr>
                </a:solidFill>
              </a:rPr>
              <a:t>MAC info for a running node can be viewed by right-clicking the node in the eve-ng lab and selecting “Details” from the menu. Assuming you have deployed your testing nodes with a single Ethernet interface, the MAC address in the “First Eth MAC Address” field should be correct.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Query &gt; ARP</a:t>
            </a:r>
            <a:r>
              <a:rPr lang="en-US" sz="1000" dirty="0">
                <a:solidFill>
                  <a:schemeClr val="bg1">
                    <a:lumMod val="75000"/>
                  </a:schemeClr>
                </a:solidFill>
              </a:rPr>
              <a:t>, click the “Query” box, and input filter criteria – </a:t>
            </a:r>
            <a:r>
              <a:rPr lang="en-US" sz="1000" dirty="0" err="1">
                <a:solidFill>
                  <a:schemeClr val="bg1">
                    <a:lumMod val="75000"/>
                  </a:schemeClr>
                </a:solidFill>
              </a:rPr>
              <a:t>Apstra</a:t>
            </a:r>
            <a:r>
              <a:rPr lang="en-US" sz="1000" dirty="0">
                <a:solidFill>
                  <a:schemeClr val="bg1">
                    <a:lumMod val="75000"/>
                  </a:schemeClr>
                </a:solidFill>
              </a:rPr>
              <a:t> will display the filtered ARP table in the Blueprint</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Active &gt; Physical</a:t>
            </a:r>
            <a:r>
              <a:rPr lang="en-US" sz="1000" dirty="0">
                <a:solidFill>
                  <a:schemeClr val="bg1">
                    <a:lumMod val="75000"/>
                  </a:schemeClr>
                </a:solidFill>
              </a:rPr>
              <a:t>, choose a device, and view the interface counters</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Physical</a:t>
            </a:r>
            <a:r>
              <a:rPr lang="en-US" sz="1000" dirty="0">
                <a:solidFill>
                  <a:schemeClr val="bg1">
                    <a:lumMod val="75000"/>
                  </a:schemeClr>
                </a:solidFill>
              </a:rPr>
              <a:t>, select one device, and open its information page</a:t>
            </a:r>
          </a:p>
          <a:p>
            <a:pPr marL="171450" indent="-171450">
              <a:lnSpc>
                <a:spcPct val="100000"/>
              </a:lnSpc>
              <a:spcBef>
                <a:spcPts val="900"/>
              </a:spcBef>
              <a:buFont typeface="Arial" panose="020B0604020202020204" pitchFamily="34" charset="0"/>
              <a:buChar char="•"/>
            </a:pPr>
            <a:r>
              <a:rPr lang="en-US" sz="1000" dirty="0"/>
              <a:t>In the </a:t>
            </a:r>
            <a:r>
              <a:rPr lang="en-US" sz="1000" b="1" dirty="0"/>
              <a:t>Telemetry</a:t>
            </a:r>
            <a:r>
              <a:rPr lang="en-US" sz="1000" dirty="0"/>
              <a:t> page, click the tabs to explore some of the available information</a:t>
            </a:r>
          </a:p>
        </p:txBody>
      </p:sp>
      <p:pic>
        <p:nvPicPr>
          <p:cNvPr id="4" name="Picture 3">
            <a:extLst>
              <a:ext uri="{FF2B5EF4-FFF2-40B4-BE49-F238E27FC236}">
                <a16:creationId xmlns:a16="http://schemas.microsoft.com/office/drawing/2014/main" id="{D4AD83ED-458A-F121-ABCA-E65B24F08CEF}"/>
              </a:ext>
            </a:extLst>
          </p:cNvPr>
          <p:cNvPicPr>
            <a:picLocks noChangeAspect="1"/>
          </p:cNvPicPr>
          <p:nvPr/>
        </p:nvPicPr>
        <p:blipFill>
          <a:blip r:embed="rId2"/>
          <a:stretch>
            <a:fillRect/>
          </a:stretch>
        </p:blipFill>
        <p:spPr>
          <a:xfrm>
            <a:off x="4047034" y="1374154"/>
            <a:ext cx="4890472" cy="3158529"/>
          </a:xfrm>
          <a:prstGeom prst="rect">
            <a:avLst/>
          </a:prstGeom>
        </p:spPr>
      </p:pic>
    </p:spTree>
    <p:extLst>
      <p:ext uri="{BB962C8B-B14F-4D97-AF65-F5344CB8AC3E}">
        <p14:creationId xmlns:p14="http://schemas.microsoft.com/office/powerpoint/2010/main" val="1710227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37</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1129192"/>
            <a:ext cx="6338957" cy="3939158"/>
          </a:xfrm>
        </p:spPr>
        <p:txBody>
          <a:bodyPr/>
          <a:lstStyle/>
          <a:p>
            <a:pPr marL="0" indent="0">
              <a:lnSpc>
                <a:spcPct val="100000"/>
              </a:lnSpc>
              <a:buNone/>
            </a:pPr>
            <a:r>
              <a:rPr lang="en-US" sz="1200" dirty="0"/>
              <a:t>The Intent model used by </a:t>
            </a:r>
            <a:r>
              <a:rPr lang="en-US" sz="1200" dirty="0" err="1"/>
              <a:t>Apstra</a:t>
            </a:r>
            <a:r>
              <a:rPr lang="en-US" sz="1200" dirty="0"/>
              <a:t> ensures continuous operations in scenarios where a node is isolated from the fabric. This could be due to a code upgrade that requires a reboot, an upgrade to address scale/speed requirements, or an unexpected failure.</a:t>
            </a:r>
          </a:p>
          <a:p>
            <a:pPr marL="0" indent="0">
              <a:lnSpc>
                <a:spcPct val="100000"/>
              </a:lnSpc>
              <a:buNone/>
            </a:pPr>
            <a:r>
              <a:rPr lang="en-US" sz="1200" dirty="0"/>
              <a:t>In this section, we will demonstrate the workflow for replacing a spine node in the fabric using the following steps:</a:t>
            </a:r>
          </a:p>
          <a:p>
            <a:pPr>
              <a:lnSpc>
                <a:spcPct val="100000"/>
              </a:lnSpc>
            </a:pPr>
            <a:r>
              <a:rPr lang="en-US" sz="1200" dirty="0"/>
              <a:t>Add a new Managed Device</a:t>
            </a:r>
          </a:p>
          <a:p>
            <a:pPr>
              <a:lnSpc>
                <a:spcPct val="100000"/>
              </a:lnSpc>
            </a:pPr>
            <a:r>
              <a:rPr lang="en-US" sz="1200" dirty="0" err="1"/>
              <a:t>Undeploy</a:t>
            </a:r>
            <a:r>
              <a:rPr lang="en-US" sz="1200" dirty="0"/>
              <a:t> the node from the Intent</a:t>
            </a:r>
          </a:p>
          <a:p>
            <a:pPr>
              <a:lnSpc>
                <a:spcPct val="100000"/>
              </a:lnSpc>
            </a:pPr>
            <a:r>
              <a:rPr lang="en-US" sz="1200" dirty="0"/>
              <a:t>Add the new Managed Device to the Blueprint and deploy configuration to restore the original Intent</a:t>
            </a:r>
          </a:p>
          <a:p>
            <a:pPr>
              <a:lnSpc>
                <a:spcPct val="100000"/>
              </a:lnSpc>
            </a:pPr>
            <a:r>
              <a:rPr lang="en-US" sz="1200" dirty="0"/>
              <a:t>Decommission the original node, remove it from the Blueprint, and delete it as a Managed Device</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dirty="0"/>
              <a:t>Hardware Replacement</a:t>
            </a:r>
          </a:p>
        </p:txBody>
      </p:sp>
    </p:spTree>
    <p:extLst>
      <p:ext uri="{BB962C8B-B14F-4D97-AF65-F5344CB8AC3E}">
        <p14:creationId xmlns:p14="http://schemas.microsoft.com/office/powerpoint/2010/main" val="229884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Add a New Managed Device</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Add a </a:t>
            </a:r>
            <a:r>
              <a:rPr lang="en-US" sz="1000" dirty="0" err="1"/>
              <a:t>vJunos</a:t>
            </a:r>
            <a:r>
              <a:rPr lang="en-US" sz="1000" dirty="0"/>
              <a:t> node to the eve-ng lab topology using the workflow in the day-0 section of this documentation</a:t>
            </a:r>
          </a:p>
          <a:p>
            <a:pPr marL="515938" lvl="1">
              <a:lnSpc>
                <a:spcPct val="100000"/>
              </a:lnSpc>
              <a:spcBef>
                <a:spcPts val="900"/>
              </a:spcBef>
            </a:pPr>
            <a:r>
              <a:rPr lang="en-US" sz="1000" dirty="0"/>
              <a:t>Node Name: </a:t>
            </a:r>
            <a:r>
              <a:rPr lang="en-US" sz="1000" dirty="0">
                <a:solidFill>
                  <a:srgbClr val="0070C0"/>
                </a:solidFill>
              </a:rPr>
              <a:t>DC-A-spine2</a:t>
            </a:r>
          </a:p>
          <a:p>
            <a:pPr marL="515938" lvl="1">
              <a:lnSpc>
                <a:spcPct val="100000"/>
              </a:lnSpc>
              <a:spcBef>
                <a:spcPts val="900"/>
              </a:spcBef>
            </a:pPr>
            <a:r>
              <a:rPr lang="en-US" sz="1000" dirty="0"/>
              <a:t>First Eth MAC Address: </a:t>
            </a:r>
            <a:r>
              <a:rPr lang="en-US" sz="1000" dirty="0">
                <a:solidFill>
                  <a:srgbClr val="0070C0"/>
                </a:solidFill>
              </a:rPr>
              <a:t>50:00:10:a7:00:00</a:t>
            </a:r>
          </a:p>
          <a:p>
            <a:pPr marL="515938" lvl="1">
              <a:lnSpc>
                <a:spcPct val="100000"/>
              </a:lnSpc>
              <a:spcBef>
                <a:spcPts val="900"/>
              </a:spcBef>
            </a:pPr>
            <a:r>
              <a:rPr lang="en-US" sz="1000" dirty="0"/>
              <a:t>IP Address: </a:t>
            </a:r>
            <a:r>
              <a:rPr lang="en-US" sz="1000" dirty="0">
                <a:solidFill>
                  <a:srgbClr val="0070C0"/>
                </a:solidFill>
              </a:rPr>
              <a:t>10.0.10.17</a:t>
            </a:r>
          </a:p>
          <a:p>
            <a:pPr marL="515938" lvl="1">
              <a:lnSpc>
                <a:spcPct val="100000"/>
              </a:lnSpc>
              <a:spcBef>
                <a:spcPts val="900"/>
              </a:spcBef>
            </a:pPr>
            <a:r>
              <a:rPr lang="en-US" sz="1000" dirty="0"/>
              <a:t>Install off-box agent, change </a:t>
            </a:r>
            <a:r>
              <a:rPr lang="en-US" sz="1000" b="1" dirty="0"/>
              <a:t>Device Profile</a:t>
            </a:r>
            <a:r>
              <a:rPr lang="en-US" sz="1000" dirty="0"/>
              <a:t>, and </a:t>
            </a:r>
            <a:r>
              <a:rPr lang="en-US" sz="1000" b="1" dirty="0"/>
              <a:t>Acknowledge</a:t>
            </a:r>
          </a:p>
        </p:txBody>
      </p:sp>
      <p:pic>
        <p:nvPicPr>
          <p:cNvPr id="4" name="Picture 3">
            <a:extLst>
              <a:ext uri="{FF2B5EF4-FFF2-40B4-BE49-F238E27FC236}">
                <a16:creationId xmlns:a16="http://schemas.microsoft.com/office/drawing/2014/main" id="{7091269A-9D6A-672C-855E-DFC3FEA27B07}"/>
              </a:ext>
            </a:extLst>
          </p:cNvPr>
          <p:cNvPicPr>
            <a:picLocks noChangeAspect="1"/>
          </p:cNvPicPr>
          <p:nvPr/>
        </p:nvPicPr>
        <p:blipFill>
          <a:blip r:embed="rId2"/>
          <a:stretch>
            <a:fillRect/>
          </a:stretch>
        </p:blipFill>
        <p:spPr>
          <a:xfrm>
            <a:off x="383094" y="2734909"/>
            <a:ext cx="2666575" cy="341532"/>
          </a:xfrm>
          <a:prstGeom prst="rect">
            <a:avLst/>
          </a:prstGeom>
        </p:spPr>
      </p:pic>
      <p:sp>
        <p:nvSpPr>
          <p:cNvPr id="6" name="TextBox 5">
            <a:extLst>
              <a:ext uri="{FF2B5EF4-FFF2-40B4-BE49-F238E27FC236}">
                <a16:creationId xmlns:a16="http://schemas.microsoft.com/office/drawing/2014/main" id="{608708E1-D3F2-6B0E-D388-F4769AED5F60}"/>
              </a:ext>
            </a:extLst>
          </p:cNvPr>
          <p:cNvSpPr txBox="1"/>
          <p:nvPr/>
        </p:nvSpPr>
        <p:spPr>
          <a:xfrm>
            <a:off x="1225701" y="3073707"/>
            <a:ext cx="1088760" cy="215444"/>
          </a:xfrm>
          <a:prstGeom prst="rect">
            <a:avLst/>
          </a:prstGeom>
          <a:noFill/>
        </p:spPr>
        <p:txBody>
          <a:bodyPr wrap="none" rtlCol="0">
            <a:spAutoFit/>
          </a:bodyPr>
          <a:lstStyle/>
          <a:p>
            <a:r>
              <a:rPr lang="en-US" sz="800" i="1" dirty="0">
                <a:solidFill>
                  <a:srgbClr val="FF0000"/>
                </a:solidFill>
              </a:rPr>
              <a:t>1. DHCP Reservation</a:t>
            </a:r>
          </a:p>
        </p:txBody>
      </p:sp>
      <p:pic>
        <p:nvPicPr>
          <p:cNvPr id="10" name="Picture 9">
            <a:extLst>
              <a:ext uri="{FF2B5EF4-FFF2-40B4-BE49-F238E27FC236}">
                <a16:creationId xmlns:a16="http://schemas.microsoft.com/office/drawing/2014/main" id="{DD59C185-FFCA-AE8D-15B2-027A73DDEBAC}"/>
              </a:ext>
            </a:extLst>
          </p:cNvPr>
          <p:cNvPicPr>
            <a:picLocks noChangeAspect="1"/>
          </p:cNvPicPr>
          <p:nvPr/>
        </p:nvPicPr>
        <p:blipFill>
          <a:blip r:embed="rId3"/>
          <a:stretch>
            <a:fillRect/>
          </a:stretch>
        </p:blipFill>
        <p:spPr>
          <a:xfrm>
            <a:off x="371226" y="3370463"/>
            <a:ext cx="1823966" cy="1330469"/>
          </a:xfrm>
          <a:prstGeom prst="rect">
            <a:avLst/>
          </a:prstGeom>
        </p:spPr>
      </p:pic>
      <p:sp>
        <p:nvSpPr>
          <p:cNvPr id="11" name="TextBox 10">
            <a:extLst>
              <a:ext uri="{FF2B5EF4-FFF2-40B4-BE49-F238E27FC236}">
                <a16:creationId xmlns:a16="http://schemas.microsoft.com/office/drawing/2014/main" id="{51E62402-EBF3-6202-1A06-475078F4C61F}"/>
              </a:ext>
            </a:extLst>
          </p:cNvPr>
          <p:cNvSpPr txBox="1"/>
          <p:nvPr/>
        </p:nvSpPr>
        <p:spPr>
          <a:xfrm>
            <a:off x="723153" y="4700932"/>
            <a:ext cx="1260281" cy="215444"/>
          </a:xfrm>
          <a:prstGeom prst="rect">
            <a:avLst/>
          </a:prstGeom>
          <a:noFill/>
        </p:spPr>
        <p:txBody>
          <a:bodyPr wrap="none" rtlCol="0">
            <a:spAutoFit/>
          </a:bodyPr>
          <a:lstStyle/>
          <a:p>
            <a:r>
              <a:rPr lang="en-US" sz="800" i="1" dirty="0">
                <a:solidFill>
                  <a:srgbClr val="FF0000"/>
                </a:solidFill>
              </a:rPr>
              <a:t>2. Powering up new node</a:t>
            </a:r>
          </a:p>
        </p:txBody>
      </p:sp>
      <p:pic>
        <p:nvPicPr>
          <p:cNvPr id="12" name="Picture 11">
            <a:extLst>
              <a:ext uri="{FF2B5EF4-FFF2-40B4-BE49-F238E27FC236}">
                <a16:creationId xmlns:a16="http://schemas.microsoft.com/office/drawing/2014/main" id="{A55C3FCD-1DB2-125C-D8F4-57BDD2DC7948}"/>
              </a:ext>
            </a:extLst>
          </p:cNvPr>
          <p:cNvPicPr>
            <a:picLocks noChangeAspect="1"/>
          </p:cNvPicPr>
          <p:nvPr/>
        </p:nvPicPr>
        <p:blipFill>
          <a:blip r:embed="rId4"/>
          <a:stretch>
            <a:fillRect/>
          </a:stretch>
        </p:blipFill>
        <p:spPr>
          <a:xfrm>
            <a:off x="3746552" y="1174644"/>
            <a:ext cx="2896967" cy="686465"/>
          </a:xfrm>
          <a:prstGeom prst="rect">
            <a:avLst/>
          </a:prstGeom>
        </p:spPr>
      </p:pic>
      <p:sp>
        <p:nvSpPr>
          <p:cNvPr id="13" name="TextBox 12">
            <a:extLst>
              <a:ext uri="{FF2B5EF4-FFF2-40B4-BE49-F238E27FC236}">
                <a16:creationId xmlns:a16="http://schemas.microsoft.com/office/drawing/2014/main" id="{25977032-9DEC-C428-DEAD-4AEE159FF62A}"/>
              </a:ext>
            </a:extLst>
          </p:cNvPr>
          <p:cNvSpPr txBox="1"/>
          <p:nvPr/>
        </p:nvSpPr>
        <p:spPr>
          <a:xfrm>
            <a:off x="4655922" y="1861109"/>
            <a:ext cx="1130438" cy="215444"/>
          </a:xfrm>
          <a:prstGeom prst="rect">
            <a:avLst/>
          </a:prstGeom>
          <a:noFill/>
        </p:spPr>
        <p:txBody>
          <a:bodyPr wrap="none" rtlCol="0">
            <a:spAutoFit/>
          </a:bodyPr>
          <a:lstStyle/>
          <a:p>
            <a:r>
              <a:rPr lang="en-US" sz="800" i="1" dirty="0">
                <a:solidFill>
                  <a:srgbClr val="FF0000"/>
                </a:solidFill>
              </a:rPr>
              <a:t>3. Initial configuration</a:t>
            </a:r>
          </a:p>
        </p:txBody>
      </p:sp>
      <p:pic>
        <p:nvPicPr>
          <p:cNvPr id="15" name="Picture 14">
            <a:extLst>
              <a:ext uri="{FF2B5EF4-FFF2-40B4-BE49-F238E27FC236}">
                <a16:creationId xmlns:a16="http://schemas.microsoft.com/office/drawing/2014/main" id="{E3BF5A5E-C4CE-43E7-78A0-707EF9D21157}"/>
              </a:ext>
            </a:extLst>
          </p:cNvPr>
          <p:cNvPicPr>
            <a:picLocks noChangeAspect="1"/>
          </p:cNvPicPr>
          <p:nvPr/>
        </p:nvPicPr>
        <p:blipFill>
          <a:blip r:embed="rId5"/>
          <a:stretch>
            <a:fillRect/>
          </a:stretch>
        </p:blipFill>
        <p:spPr>
          <a:xfrm>
            <a:off x="6770713" y="1174644"/>
            <a:ext cx="1942497" cy="248983"/>
          </a:xfrm>
          <a:prstGeom prst="rect">
            <a:avLst/>
          </a:prstGeom>
        </p:spPr>
      </p:pic>
      <p:sp>
        <p:nvSpPr>
          <p:cNvPr id="16" name="TextBox 15">
            <a:extLst>
              <a:ext uri="{FF2B5EF4-FFF2-40B4-BE49-F238E27FC236}">
                <a16:creationId xmlns:a16="http://schemas.microsoft.com/office/drawing/2014/main" id="{580599CD-2B95-EAB3-289A-E2058409B570}"/>
              </a:ext>
            </a:extLst>
          </p:cNvPr>
          <p:cNvSpPr txBox="1"/>
          <p:nvPr/>
        </p:nvSpPr>
        <p:spPr>
          <a:xfrm>
            <a:off x="6770713" y="1415387"/>
            <a:ext cx="657552" cy="215444"/>
          </a:xfrm>
          <a:prstGeom prst="rect">
            <a:avLst/>
          </a:prstGeom>
          <a:noFill/>
        </p:spPr>
        <p:txBody>
          <a:bodyPr wrap="none" rtlCol="0">
            <a:spAutoFit/>
          </a:bodyPr>
          <a:lstStyle/>
          <a:p>
            <a:r>
              <a:rPr lang="en-US" sz="800" i="1" dirty="0">
                <a:solidFill>
                  <a:srgbClr val="FF0000"/>
                </a:solidFill>
              </a:rPr>
              <a:t>4. Verify IP</a:t>
            </a:r>
          </a:p>
        </p:txBody>
      </p:sp>
      <p:sp>
        <p:nvSpPr>
          <p:cNvPr id="19" name="TextBox 18">
            <a:extLst>
              <a:ext uri="{FF2B5EF4-FFF2-40B4-BE49-F238E27FC236}">
                <a16:creationId xmlns:a16="http://schemas.microsoft.com/office/drawing/2014/main" id="{43EA43CB-C420-4343-7DCD-7C9AAE9010A1}"/>
              </a:ext>
            </a:extLst>
          </p:cNvPr>
          <p:cNvSpPr txBox="1"/>
          <p:nvPr/>
        </p:nvSpPr>
        <p:spPr>
          <a:xfrm>
            <a:off x="4908885" y="4608316"/>
            <a:ext cx="2193229" cy="215444"/>
          </a:xfrm>
          <a:prstGeom prst="rect">
            <a:avLst/>
          </a:prstGeom>
          <a:noFill/>
        </p:spPr>
        <p:txBody>
          <a:bodyPr wrap="none" rtlCol="0">
            <a:spAutoFit/>
          </a:bodyPr>
          <a:lstStyle/>
          <a:p>
            <a:r>
              <a:rPr lang="en-US" sz="800" i="1" dirty="0"/>
              <a:t>5. New node agent installed and acknowledged</a:t>
            </a:r>
          </a:p>
        </p:txBody>
      </p:sp>
      <p:sp>
        <p:nvSpPr>
          <p:cNvPr id="20" name="TextBox 19">
            <a:extLst>
              <a:ext uri="{FF2B5EF4-FFF2-40B4-BE49-F238E27FC236}">
                <a16:creationId xmlns:a16="http://schemas.microsoft.com/office/drawing/2014/main" id="{329A3556-2007-F063-377B-8A5706E2B794}"/>
              </a:ext>
            </a:extLst>
          </p:cNvPr>
          <p:cNvSpPr txBox="1"/>
          <p:nvPr/>
        </p:nvSpPr>
        <p:spPr>
          <a:xfrm>
            <a:off x="1582028" y="3481700"/>
            <a:ext cx="2024913" cy="415498"/>
          </a:xfrm>
          <a:prstGeom prst="rect">
            <a:avLst/>
          </a:prstGeom>
          <a:noFill/>
        </p:spPr>
        <p:txBody>
          <a:bodyPr wrap="none" rtlCol="0">
            <a:spAutoFit/>
          </a:bodyPr>
          <a:lstStyle/>
          <a:p>
            <a:r>
              <a:rPr lang="en-US" sz="700" i="1" dirty="0"/>
              <a:t>I will leave the fxp0 link for this new node with its</a:t>
            </a:r>
          </a:p>
          <a:p>
            <a:r>
              <a:rPr lang="en-US" sz="700" i="1" dirty="0"/>
              <a:t>default line color and pattern so it can be easily </a:t>
            </a:r>
          </a:p>
          <a:p>
            <a:r>
              <a:rPr lang="en-US" sz="700" i="1" dirty="0"/>
              <a:t>differentiated from the original node</a:t>
            </a:r>
          </a:p>
        </p:txBody>
      </p:sp>
      <p:pic>
        <p:nvPicPr>
          <p:cNvPr id="22" name="Picture 21">
            <a:extLst>
              <a:ext uri="{FF2B5EF4-FFF2-40B4-BE49-F238E27FC236}">
                <a16:creationId xmlns:a16="http://schemas.microsoft.com/office/drawing/2014/main" id="{7AB41F81-57F9-9687-C922-BE0B27368005}"/>
              </a:ext>
            </a:extLst>
          </p:cNvPr>
          <p:cNvPicPr>
            <a:picLocks noChangeAspect="1"/>
          </p:cNvPicPr>
          <p:nvPr/>
        </p:nvPicPr>
        <p:blipFill>
          <a:blip r:embed="rId6"/>
          <a:stretch>
            <a:fillRect/>
          </a:stretch>
        </p:blipFill>
        <p:spPr>
          <a:xfrm>
            <a:off x="3801005" y="2187566"/>
            <a:ext cx="4495367" cy="2420750"/>
          </a:xfrm>
          <a:prstGeom prst="rect">
            <a:avLst/>
          </a:prstGeom>
        </p:spPr>
      </p:pic>
    </p:spTree>
    <p:extLst>
      <p:ext uri="{BB962C8B-B14F-4D97-AF65-F5344CB8AC3E}">
        <p14:creationId xmlns:p14="http://schemas.microsoft.com/office/powerpoint/2010/main" val="387597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a:t>
            </a:r>
            <a:r>
              <a:rPr lang="en-US" cap="none" dirty="0" err="1"/>
              <a:t>Undeploy</a:t>
            </a:r>
            <a:endParaRPr lang="en-US" cap="none" dirty="0"/>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Staged &gt; Topology</a:t>
            </a:r>
            <a:r>
              <a:rPr lang="en-US" sz="1000" dirty="0"/>
              <a:t>, click the “Devices” tab in the </a:t>
            </a:r>
            <a:r>
              <a:rPr lang="en-US" sz="1000" b="1" dirty="0"/>
              <a:t>Build</a:t>
            </a:r>
            <a:r>
              <a:rPr lang="en-US" sz="1000" dirty="0"/>
              <a:t> menu, expand the </a:t>
            </a:r>
            <a:r>
              <a:rPr lang="en-US" sz="1000" b="1" dirty="0"/>
              <a:t>Assigned System IDs – Managed Nodes list</a:t>
            </a:r>
            <a:r>
              <a:rPr lang="en-US" sz="1000" dirty="0"/>
              <a:t>, and click the “Change System ID Assignments” button</a:t>
            </a:r>
            <a:endParaRPr lang="en-US" sz="1000" dirty="0">
              <a:solidFill>
                <a:schemeClr val="bg1">
                  <a:lumMod val="75000"/>
                </a:schemeClr>
              </a:solidFill>
            </a:endParaRPr>
          </a:p>
        </p:txBody>
      </p:sp>
      <p:pic>
        <p:nvPicPr>
          <p:cNvPr id="7" name="Picture 6">
            <a:extLst>
              <a:ext uri="{FF2B5EF4-FFF2-40B4-BE49-F238E27FC236}">
                <a16:creationId xmlns:a16="http://schemas.microsoft.com/office/drawing/2014/main" id="{29663747-F171-0147-CAD0-F4307EA0CF44}"/>
              </a:ext>
            </a:extLst>
          </p:cNvPr>
          <p:cNvPicPr>
            <a:picLocks noChangeAspect="1"/>
          </p:cNvPicPr>
          <p:nvPr/>
        </p:nvPicPr>
        <p:blipFill>
          <a:blip r:embed="rId2"/>
          <a:stretch>
            <a:fillRect/>
          </a:stretch>
        </p:blipFill>
        <p:spPr>
          <a:xfrm>
            <a:off x="4092435" y="1353720"/>
            <a:ext cx="4779218" cy="3100663"/>
          </a:xfrm>
          <a:prstGeom prst="rect">
            <a:avLst/>
          </a:prstGeom>
        </p:spPr>
      </p:pic>
    </p:spTree>
    <p:extLst>
      <p:ext uri="{BB962C8B-B14F-4D97-AF65-F5344CB8AC3E}">
        <p14:creationId xmlns:p14="http://schemas.microsoft.com/office/powerpoint/2010/main" val="1623636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73D9F6-1EC1-0C4B-BE54-89566BA46756}"/>
              </a:ext>
            </a:extLst>
          </p:cNvPr>
          <p:cNvSpPr>
            <a:spLocks noGrp="1"/>
          </p:cNvSpPr>
          <p:nvPr>
            <p:ph type="sldNum" sz="quarter" idx="12"/>
          </p:nvPr>
        </p:nvSpPr>
        <p:spPr/>
        <p:txBody>
          <a:bodyPr/>
          <a:lstStyle/>
          <a:p>
            <a:fld id="{911CAEDA-F13C-43B4-B3A8-D3983B745648}" type="slidenum">
              <a:rPr lang="en-US" smtClean="0"/>
              <a:t>4</a:t>
            </a:fld>
            <a:endParaRPr lang="en-US"/>
          </a:p>
        </p:txBody>
      </p:sp>
      <p:sp>
        <p:nvSpPr>
          <p:cNvPr id="3" name="Content Placeholder 2">
            <a:extLst>
              <a:ext uri="{FF2B5EF4-FFF2-40B4-BE49-F238E27FC236}">
                <a16:creationId xmlns:a16="http://schemas.microsoft.com/office/drawing/2014/main" id="{C70C21E7-1FD2-8346-AC1B-C0EF249706EA}"/>
              </a:ext>
            </a:extLst>
          </p:cNvPr>
          <p:cNvSpPr>
            <a:spLocks noGrp="1"/>
          </p:cNvSpPr>
          <p:nvPr>
            <p:ph idx="1"/>
          </p:nvPr>
        </p:nvSpPr>
        <p:spPr>
          <a:xfrm>
            <a:off x="361552" y="2361503"/>
            <a:ext cx="2621019" cy="1877521"/>
          </a:xfrm>
        </p:spPr>
        <p:txBody>
          <a:bodyPr/>
          <a:lstStyle/>
          <a:p>
            <a:pPr marL="0" indent="0">
              <a:lnSpc>
                <a:spcPct val="100000"/>
              </a:lnSpc>
              <a:buNone/>
            </a:pPr>
            <a:r>
              <a:rPr lang="en-US" sz="1200" dirty="0"/>
              <a:t>Of course, </a:t>
            </a:r>
            <a:r>
              <a:rPr lang="en-US" sz="1200" dirty="0" err="1"/>
              <a:t>Apstra</a:t>
            </a:r>
            <a:r>
              <a:rPr lang="en-US" sz="1200" dirty="0"/>
              <a:t> still monitors logs and telemetry. Continuous validation of Intent is an evolution of data center troubleshooting, not an alternative.</a:t>
            </a:r>
          </a:p>
          <a:p>
            <a:pPr marL="0" indent="0">
              <a:lnSpc>
                <a:spcPct val="100000"/>
              </a:lnSpc>
              <a:buNone/>
            </a:pPr>
            <a:r>
              <a:rPr lang="en-US" sz="1200" dirty="0"/>
              <a:t>The following slides will demonstrate some of these capabilities as we modify our lab environment in eve to simulate issues.</a:t>
            </a:r>
          </a:p>
        </p:txBody>
      </p:sp>
      <p:sp>
        <p:nvSpPr>
          <p:cNvPr id="5" name="Title 1">
            <a:extLst>
              <a:ext uri="{FF2B5EF4-FFF2-40B4-BE49-F238E27FC236}">
                <a16:creationId xmlns:a16="http://schemas.microsoft.com/office/drawing/2014/main" id="{69D6BACB-2FF7-0440-91FC-83A7921C711F}"/>
              </a:ext>
            </a:extLst>
          </p:cNvPr>
          <p:cNvSpPr txBox="1">
            <a:spLocks/>
          </p:cNvSpPr>
          <p:nvPr/>
        </p:nvSpPr>
        <p:spPr>
          <a:xfrm>
            <a:off x="295599" y="536264"/>
            <a:ext cx="6338957" cy="428962"/>
          </a:xfrm>
          <a:prstGeom prst="rect">
            <a:avLst/>
          </a:prstGeom>
        </p:spPr>
        <p:txBody>
          <a:bodyPr/>
          <a:lstStyle>
            <a:lvl1pPr algn="l" defTabSz="685800" rtl="0" eaLnBrk="1" latinLnBrk="0" hangingPunct="1">
              <a:lnSpc>
                <a:spcPct val="90000"/>
              </a:lnSpc>
              <a:spcBef>
                <a:spcPct val="0"/>
              </a:spcBef>
              <a:buNone/>
              <a:defRPr sz="2000" kern="1200" cap="all" baseline="0">
                <a:solidFill>
                  <a:schemeClr val="accent1"/>
                </a:solidFill>
                <a:latin typeface="+mn-lt"/>
                <a:ea typeface="Lato Light" panose="020F0302020204030203" pitchFamily="34" charset="0"/>
                <a:cs typeface="Lato Light" panose="020F0302020204030203" pitchFamily="34" charset="0"/>
              </a:defRPr>
            </a:lvl1pPr>
          </a:lstStyle>
          <a:p>
            <a:r>
              <a:rPr lang="en-US" sz="2400" cap="none" dirty="0"/>
              <a:t>Operational Scenarios</a:t>
            </a:r>
          </a:p>
        </p:txBody>
      </p:sp>
      <p:pic>
        <p:nvPicPr>
          <p:cNvPr id="6" name="Picture 5">
            <a:extLst>
              <a:ext uri="{FF2B5EF4-FFF2-40B4-BE49-F238E27FC236}">
                <a16:creationId xmlns:a16="http://schemas.microsoft.com/office/drawing/2014/main" id="{7959A5CA-6CC9-11B1-29C7-6B266FDD087F}"/>
              </a:ext>
            </a:extLst>
          </p:cNvPr>
          <p:cNvPicPr>
            <a:picLocks noChangeAspect="1"/>
          </p:cNvPicPr>
          <p:nvPr/>
        </p:nvPicPr>
        <p:blipFill>
          <a:blip r:embed="rId2"/>
          <a:stretch>
            <a:fillRect/>
          </a:stretch>
        </p:blipFill>
        <p:spPr>
          <a:xfrm>
            <a:off x="3089335" y="2361503"/>
            <a:ext cx="3438455" cy="2145927"/>
          </a:xfrm>
          <a:prstGeom prst="rect">
            <a:avLst/>
          </a:prstGeom>
          <a:ln>
            <a:solidFill>
              <a:schemeClr val="accent1"/>
            </a:solidFill>
          </a:ln>
        </p:spPr>
      </p:pic>
      <p:sp>
        <p:nvSpPr>
          <p:cNvPr id="7" name="Content Placeholder 2">
            <a:extLst>
              <a:ext uri="{FF2B5EF4-FFF2-40B4-BE49-F238E27FC236}">
                <a16:creationId xmlns:a16="http://schemas.microsoft.com/office/drawing/2014/main" id="{6AB13D14-E958-112D-07A4-856D7D05CE3D}"/>
              </a:ext>
            </a:extLst>
          </p:cNvPr>
          <p:cNvSpPr txBox="1">
            <a:spLocks/>
          </p:cNvSpPr>
          <p:nvPr/>
        </p:nvSpPr>
        <p:spPr>
          <a:xfrm>
            <a:off x="361552" y="1050798"/>
            <a:ext cx="6273003" cy="2341939"/>
          </a:xfrm>
          <a:prstGeom prst="rect">
            <a:avLst/>
          </a:prstGeom>
        </p:spPr>
        <p:txBody>
          <a:bodyPr vert="horz" lIns="0" tIns="0" rIns="0" bIns="0" rtlCol="0">
            <a:noAutofit/>
          </a:bodyPr>
          <a:lstStyle>
            <a:lvl1pPr marL="169863" indent="-169863" algn="l" defTabSz="685800" rtl="0" eaLnBrk="1" latinLnBrk="0" hangingPunct="1">
              <a:lnSpc>
                <a:spcPct val="95000"/>
              </a:lnSpc>
              <a:spcBef>
                <a:spcPts val="1800"/>
              </a:spcBef>
              <a:buFont typeface="Arial" panose="020B0604020202020204" pitchFamily="34" charset="0"/>
              <a:buChar char="•"/>
              <a:defRPr sz="1800" kern="1200">
                <a:solidFill>
                  <a:schemeClr val="tx1">
                    <a:lumMod val="75000"/>
                  </a:schemeClr>
                </a:solidFill>
                <a:latin typeface="+mn-lt"/>
                <a:ea typeface="+mn-ea"/>
                <a:cs typeface="+mn-cs"/>
              </a:defRPr>
            </a:lvl1pPr>
            <a:lvl2pPr marL="517525" indent="-171450" algn="l" defTabSz="685800" rtl="0" eaLnBrk="1" latinLnBrk="0" hangingPunct="1">
              <a:lnSpc>
                <a:spcPct val="95000"/>
              </a:lnSpc>
              <a:spcBef>
                <a:spcPts val="375"/>
              </a:spcBef>
              <a:buFont typeface="Arial" panose="020B0604020202020204" pitchFamily="34" charset="0"/>
              <a:buChar char="•"/>
              <a:defRPr sz="1400" kern="1200">
                <a:solidFill>
                  <a:schemeClr val="tx1">
                    <a:lumMod val="75000"/>
                  </a:schemeClr>
                </a:solidFill>
                <a:latin typeface="+mn-lt"/>
                <a:ea typeface="+mn-ea"/>
                <a:cs typeface="+mn-cs"/>
              </a:defRPr>
            </a:lvl2pPr>
            <a:lvl3pPr marL="801688" indent="-171450" algn="l" defTabSz="685800" rtl="0" eaLnBrk="1" latinLnBrk="0" hangingPunct="1">
              <a:lnSpc>
                <a:spcPct val="95000"/>
              </a:lnSpc>
              <a:spcBef>
                <a:spcPts val="375"/>
              </a:spcBef>
              <a:buFont typeface="Arial" panose="020B0604020202020204" pitchFamily="34" charset="0"/>
              <a:buChar char="•"/>
              <a:defRPr sz="1100" kern="1200">
                <a:solidFill>
                  <a:schemeClr val="tx1">
                    <a:lumMod val="75000"/>
                  </a:schemeClr>
                </a:solidFill>
                <a:latin typeface="+mn-lt"/>
                <a:ea typeface="+mn-ea"/>
                <a:cs typeface="+mn-cs"/>
              </a:defRPr>
            </a:lvl3pPr>
            <a:lvl4pPr marL="969963" indent="-171450" algn="l" defTabSz="685800" rtl="0" eaLnBrk="1" latinLnBrk="0" hangingPunct="1">
              <a:lnSpc>
                <a:spcPct val="95000"/>
              </a:lnSpc>
              <a:spcBef>
                <a:spcPts val="375"/>
              </a:spcBef>
              <a:buFont typeface="Arial" panose="020B0604020202020204" pitchFamily="34" charset="0"/>
              <a:buChar char="•"/>
              <a:defRPr sz="1100" kern="1200">
                <a:solidFill>
                  <a:schemeClr val="tx1">
                    <a:lumMod val="75000"/>
                  </a:schemeClr>
                </a:solidFill>
                <a:latin typeface="+mn-lt"/>
                <a:ea typeface="+mn-ea"/>
                <a:cs typeface="+mn-cs"/>
              </a:defRPr>
            </a:lvl4pPr>
            <a:lvl5pPr marL="1316038" indent="-171450" algn="l" defTabSz="685800" rtl="0" eaLnBrk="1" latinLnBrk="0" hangingPunct="1">
              <a:lnSpc>
                <a:spcPct val="95000"/>
              </a:lnSpc>
              <a:spcBef>
                <a:spcPts val="375"/>
              </a:spcBef>
              <a:buFont typeface="Arial" panose="020B0604020202020204" pitchFamily="34" charset="0"/>
              <a:buChar char="•"/>
              <a:defRPr sz="1100" kern="1200">
                <a:solidFill>
                  <a:schemeClr val="tx1">
                    <a:lumMod val="7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200" dirty="0" err="1"/>
              <a:t>Apstra</a:t>
            </a:r>
            <a:r>
              <a:rPr lang="en-US" sz="1200" dirty="0"/>
              <a:t> supports real-time, closed-loop validation to ensure the Intent you define is maintained. Legacy monitoring methods rely on a mix of device logs, telemetry, and an experienced administrator to interpret this information. </a:t>
            </a:r>
            <a:r>
              <a:rPr lang="en-US" sz="1200" dirty="0" err="1"/>
              <a:t>Apstra</a:t>
            </a:r>
            <a:r>
              <a:rPr lang="en-US" sz="1200" dirty="0"/>
              <a:t> continuously compares a complete, simulated fabric to the production fabric, representing any deviations as anomalies. Because </a:t>
            </a:r>
            <a:r>
              <a:rPr lang="en-US" sz="1200" dirty="0" err="1"/>
              <a:t>Apstra</a:t>
            </a:r>
            <a:r>
              <a:rPr lang="en-US" sz="1200" dirty="0"/>
              <a:t> treats the fabric as a gestalt entity, anomalies represent the complete impact of an issue across all devices.</a:t>
            </a:r>
          </a:p>
        </p:txBody>
      </p:sp>
    </p:spTree>
    <p:extLst>
      <p:ext uri="{BB962C8B-B14F-4D97-AF65-F5344CB8AC3E}">
        <p14:creationId xmlns:p14="http://schemas.microsoft.com/office/powerpoint/2010/main" val="1497423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a:t>
            </a:r>
            <a:r>
              <a:rPr lang="en-US" cap="none" dirty="0" err="1"/>
              <a:t>Undeploy</a:t>
            </a:r>
            <a:endParaRPr lang="en-US" cap="none" dirty="0"/>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Topology</a:t>
            </a:r>
            <a:r>
              <a:rPr lang="en-US" sz="1000" dirty="0">
                <a:solidFill>
                  <a:schemeClr val="bg1">
                    <a:lumMod val="75000"/>
                  </a:schemeClr>
                </a:solidFill>
              </a:rPr>
              <a:t>, click the “Devices” tab in the </a:t>
            </a:r>
            <a:r>
              <a:rPr lang="en-US" sz="1000" b="1" dirty="0">
                <a:solidFill>
                  <a:schemeClr val="bg1">
                    <a:lumMod val="75000"/>
                  </a:schemeClr>
                </a:solidFill>
              </a:rPr>
              <a:t>Build</a:t>
            </a:r>
            <a:r>
              <a:rPr lang="en-US" sz="1000" dirty="0">
                <a:solidFill>
                  <a:schemeClr val="bg1">
                    <a:lumMod val="75000"/>
                  </a:schemeClr>
                </a:solidFill>
              </a:rPr>
              <a:t> menu, expand the </a:t>
            </a:r>
            <a:r>
              <a:rPr lang="en-US" sz="1000" b="1" dirty="0">
                <a:solidFill>
                  <a:schemeClr val="bg1">
                    <a:lumMod val="75000"/>
                  </a:schemeClr>
                </a:solidFill>
              </a:rPr>
              <a:t>Assigned System IDs – Managed Nodes list</a:t>
            </a:r>
            <a:r>
              <a:rPr lang="en-US" sz="1000" dirty="0">
                <a:solidFill>
                  <a:schemeClr val="bg1">
                    <a:lumMod val="75000"/>
                  </a:schemeClr>
                </a:solidFill>
              </a:rPr>
              <a:t>, and click the “Change System ID Assignments” button</a:t>
            </a:r>
          </a:p>
          <a:p>
            <a:pPr marL="171450" indent="-171450">
              <a:lnSpc>
                <a:spcPct val="100000"/>
              </a:lnSpc>
              <a:spcBef>
                <a:spcPts val="900"/>
              </a:spcBef>
              <a:buFont typeface="Arial" panose="020B0604020202020204" pitchFamily="34" charset="0"/>
              <a:buChar char="•"/>
            </a:pPr>
            <a:r>
              <a:rPr lang="en-US" sz="1000" dirty="0"/>
              <a:t>Set the </a:t>
            </a:r>
            <a:r>
              <a:rPr lang="en-US" sz="1000" b="1" dirty="0"/>
              <a:t>Deploy Mode</a:t>
            </a:r>
            <a:r>
              <a:rPr lang="en-US" sz="1000" dirty="0"/>
              <a:t> of </a:t>
            </a:r>
            <a:r>
              <a:rPr lang="en-US" sz="1000" b="1" dirty="0"/>
              <a:t>spine2</a:t>
            </a:r>
            <a:r>
              <a:rPr lang="en-US" sz="1000" dirty="0"/>
              <a:t> to </a:t>
            </a:r>
            <a:r>
              <a:rPr lang="en-US" sz="1000" b="1" dirty="0"/>
              <a:t>Drain</a:t>
            </a:r>
            <a:r>
              <a:rPr lang="en-US" sz="1000" dirty="0"/>
              <a:t>, click “Update Assignments”, then Commit the Blueprint</a:t>
            </a:r>
            <a:br>
              <a:rPr lang="en-US" sz="1000" dirty="0"/>
            </a:br>
            <a:br>
              <a:rPr lang="en-US" sz="1000" dirty="0"/>
            </a:br>
            <a:r>
              <a:rPr lang="en-US" sz="1000" i="1" dirty="0"/>
              <a:t>NOTE: If you need to remove a node from the fabric forwarding path to performance maintenance like a code upgrade, you can set the Deploy Mode to Drain. When your maintenance is completed, simply change the Deploy Mode back to “Deploy” to restore the original Intent.</a:t>
            </a:r>
            <a:endParaRPr lang="en-US" sz="1000" dirty="0"/>
          </a:p>
        </p:txBody>
      </p:sp>
      <p:pic>
        <p:nvPicPr>
          <p:cNvPr id="4" name="Picture 3">
            <a:extLst>
              <a:ext uri="{FF2B5EF4-FFF2-40B4-BE49-F238E27FC236}">
                <a16:creationId xmlns:a16="http://schemas.microsoft.com/office/drawing/2014/main" id="{745AD2CA-F5E9-9451-F790-3BE66B82E2B5}"/>
              </a:ext>
            </a:extLst>
          </p:cNvPr>
          <p:cNvPicPr>
            <a:picLocks noChangeAspect="1"/>
          </p:cNvPicPr>
          <p:nvPr/>
        </p:nvPicPr>
        <p:blipFill>
          <a:blip r:embed="rId2"/>
          <a:stretch>
            <a:fillRect/>
          </a:stretch>
        </p:blipFill>
        <p:spPr>
          <a:xfrm>
            <a:off x="4728757" y="1074689"/>
            <a:ext cx="3454868" cy="2805787"/>
          </a:xfrm>
          <a:prstGeom prst="rect">
            <a:avLst/>
          </a:prstGeom>
        </p:spPr>
      </p:pic>
      <p:pic>
        <p:nvPicPr>
          <p:cNvPr id="6" name="Picture 5">
            <a:extLst>
              <a:ext uri="{FF2B5EF4-FFF2-40B4-BE49-F238E27FC236}">
                <a16:creationId xmlns:a16="http://schemas.microsoft.com/office/drawing/2014/main" id="{95C2CFDE-C1AF-28AE-01EB-0FBE025E4FA6}"/>
              </a:ext>
            </a:extLst>
          </p:cNvPr>
          <p:cNvPicPr>
            <a:picLocks noChangeAspect="1"/>
          </p:cNvPicPr>
          <p:nvPr/>
        </p:nvPicPr>
        <p:blipFill>
          <a:blip r:embed="rId3"/>
          <a:stretch>
            <a:fillRect/>
          </a:stretch>
        </p:blipFill>
        <p:spPr>
          <a:xfrm>
            <a:off x="4728757" y="4017439"/>
            <a:ext cx="3205134" cy="797764"/>
          </a:xfrm>
          <a:prstGeom prst="rect">
            <a:avLst/>
          </a:prstGeom>
        </p:spPr>
      </p:pic>
    </p:spTree>
    <p:extLst>
      <p:ext uri="{BB962C8B-B14F-4D97-AF65-F5344CB8AC3E}">
        <p14:creationId xmlns:p14="http://schemas.microsoft.com/office/powerpoint/2010/main" val="40830051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Add the New Managed Device to the Blueprint</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Delete the original </a:t>
            </a:r>
            <a:r>
              <a:rPr lang="en-US" sz="1000" b="1" dirty="0"/>
              <a:t>spine2</a:t>
            </a:r>
            <a:r>
              <a:rPr lang="en-US" sz="1000" dirty="0"/>
              <a:t> node from the eve-ng lab (or delete the links and move it off to the side if you plan to restore the lab to the reference topology later), then move the new </a:t>
            </a:r>
            <a:r>
              <a:rPr lang="en-US" sz="1000" b="1" dirty="0"/>
              <a:t>spine2</a:t>
            </a:r>
            <a:r>
              <a:rPr lang="en-US" sz="1000" dirty="0"/>
              <a:t> where you want it and add the links back in</a:t>
            </a:r>
          </a:p>
          <a:p>
            <a:pPr marL="515938" lvl="1">
              <a:lnSpc>
                <a:spcPct val="100000"/>
              </a:lnSpc>
              <a:spcBef>
                <a:spcPts val="900"/>
              </a:spcBef>
            </a:pPr>
            <a:r>
              <a:rPr lang="en-US" sz="800" i="1" dirty="0"/>
              <a:t>NOTE: Simplify this process by deleting one link at a time from the original node, then adding that same link to the new node. Finish by moving/deleting the original node and moving the new node icon into place in your lab topology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Topology</a:t>
            </a:r>
            <a:r>
              <a:rPr lang="en-US" sz="1000" dirty="0">
                <a:solidFill>
                  <a:schemeClr val="bg1">
                    <a:lumMod val="75000"/>
                  </a:schemeClr>
                </a:solidFill>
              </a:rPr>
              <a:t>, click the “Devices” tab in the </a:t>
            </a:r>
            <a:r>
              <a:rPr lang="en-US" sz="1000" b="1" dirty="0">
                <a:solidFill>
                  <a:schemeClr val="bg1">
                    <a:lumMod val="75000"/>
                  </a:schemeClr>
                </a:solidFill>
              </a:rPr>
              <a:t>Build</a:t>
            </a:r>
            <a:r>
              <a:rPr lang="en-US" sz="1000" dirty="0">
                <a:solidFill>
                  <a:schemeClr val="bg1">
                    <a:lumMod val="75000"/>
                  </a:schemeClr>
                </a:solidFill>
              </a:rPr>
              <a:t> menu, expand the </a:t>
            </a:r>
            <a:r>
              <a:rPr lang="en-US" sz="1000" b="1" dirty="0">
                <a:solidFill>
                  <a:schemeClr val="bg1">
                    <a:lumMod val="75000"/>
                  </a:schemeClr>
                </a:solidFill>
              </a:rPr>
              <a:t>Assigned System IDs – Managed Nodes</a:t>
            </a:r>
            <a:r>
              <a:rPr lang="en-US" sz="1000" dirty="0">
                <a:solidFill>
                  <a:schemeClr val="bg1">
                    <a:lumMod val="75000"/>
                  </a:schemeClr>
                </a:solidFill>
              </a:rPr>
              <a:t> list, and click the </a:t>
            </a:r>
            <a:r>
              <a:rPr lang="en-US" sz="1000" b="1" dirty="0">
                <a:solidFill>
                  <a:schemeClr val="bg1">
                    <a:lumMod val="75000"/>
                  </a:schemeClr>
                </a:solidFill>
              </a:rPr>
              <a:t>Change System ID Assignments</a:t>
            </a:r>
            <a:r>
              <a:rPr lang="en-US" sz="1000" dirty="0">
                <a:solidFill>
                  <a:schemeClr val="bg1">
                    <a:lumMod val="75000"/>
                  </a:schemeClr>
                </a:solidFill>
              </a:rPr>
              <a:t> button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Remove the original </a:t>
            </a:r>
            <a:r>
              <a:rPr lang="en-US" sz="1000" b="1" dirty="0">
                <a:solidFill>
                  <a:schemeClr val="bg1">
                    <a:lumMod val="75000"/>
                  </a:schemeClr>
                </a:solidFill>
              </a:rPr>
              <a:t>System ID</a:t>
            </a:r>
            <a:r>
              <a:rPr lang="en-US" sz="1000" dirty="0">
                <a:solidFill>
                  <a:schemeClr val="bg1">
                    <a:lumMod val="75000"/>
                  </a:schemeClr>
                </a:solidFill>
              </a:rPr>
              <a:t> from </a:t>
            </a:r>
            <a:r>
              <a:rPr lang="en-US" sz="1000" b="1" dirty="0">
                <a:solidFill>
                  <a:schemeClr val="bg1">
                    <a:lumMod val="75000"/>
                  </a:schemeClr>
                </a:solidFill>
              </a:rPr>
              <a:t>spine2</a:t>
            </a:r>
            <a:r>
              <a:rPr lang="en-US" sz="1000" dirty="0">
                <a:solidFill>
                  <a:schemeClr val="bg1">
                    <a:lumMod val="75000"/>
                  </a:schemeClr>
                </a:solidFill>
              </a:rPr>
              <a:t>, assign the new </a:t>
            </a:r>
            <a:r>
              <a:rPr lang="en-US" sz="1000" b="1" dirty="0">
                <a:solidFill>
                  <a:schemeClr val="bg1">
                    <a:lumMod val="75000"/>
                  </a:schemeClr>
                </a:solidFill>
              </a:rPr>
              <a:t>System ID</a:t>
            </a:r>
            <a:r>
              <a:rPr lang="en-US" sz="1000" dirty="0">
                <a:solidFill>
                  <a:schemeClr val="bg1">
                    <a:lumMod val="75000"/>
                  </a:schemeClr>
                </a:solidFill>
              </a:rPr>
              <a:t>, set the </a:t>
            </a:r>
            <a:r>
              <a:rPr lang="en-US" sz="1000" b="1" dirty="0">
                <a:solidFill>
                  <a:schemeClr val="bg1">
                    <a:lumMod val="75000"/>
                  </a:schemeClr>
                </a:solidFill>
              </a:rPr>
              <a:t>Deploy Mode</a:t>
            </a:r>
            <a:r>
              <a:rPr lang="en-US" sz="1000" dirty="0">
                <a:solidFill>
                  <a:schemeClr val="bg1">
                    <a:lumMod val="75000"/>
                  </a:schemeClr>
                </a:solidFill>
              </a:rPr>
              <a:t> to “Deploy”, click “Update Assignments”, then Commit the Blueprint</a:t>
            </a:r>
          </a:p>
        </p:txBody>
      </p:sp>
      <p:pic>
        <p:nvPicPr>
          <p:cNvPr id="5" name="Picture 4">
            <a:extLst>
              <a:ext uri="{FF2B5EF4-FFF2-40B4-BE49-F238E27FC236}">
                <a16:creationId xmlns:a16="http://schemas.microsoft.com/office/drawing/2014/main" id="{784A47E8-EC55-1297-46DF-177F99940E65}"/>
              </a:ext>
            </a:extLst>
          </p:cNvPr>
          <p:cNvPicPr>
            <a:picLocks noChangeAspect="1"/>
          </p:cNvPicPr>
          <p:nvPr/>
        </p:nvPicPr>
        <p:blipFill>
          <a:blip r:embed="rId2"/>
          <a:stretch>
            <a:fillRect/>
          </a:stretch>
        </p:blipFill>
        <p:spPr>
          <a:xfrm>
            <a:off x="4407935" y="1846343"/>
            <a:ext cx="2023515" cy="1791496"/>
          </a:xfrm>
          <a:prstGeom prst="rect">
            <a:avLst/>
          </a:prstGeom>
        </p:spPr>
      </p:pic>
      <p:sp>
        <p:nvSpPr>
          <p:cNvPr id="7" name="TextBox 6">
            <a:extLst>
              <a:ext uri="{FF2B5EF4-FFF2-40B4-BE49-F238E27FC236}">
                <a16:creationId xmlns:a16="http://schemas.microsoft.com/office/drawing/2014/main" id="{56D925B5-842B-F55C-85E8-0382556E94E5}"/>
              </a:ext>
            </a:extLst>
          </p:cNvPr>
          <p:cNvSpPr txBox="1"/>
          <p:nvPr/>
        </p:nvSpPr>
        <p:spPr>
          <a:xfrm>
            <a:off x="4734248" y="3637838"/>
            <a:ext cx="1370888" cy="215444"/>
          </a:xfrm>
          <a:prstGeom prst="rect">
            <a:avLst/>
          </a:prstGeom>
          <a:noFill/>
        </p:spPr>
        <p:txBody>
          <a:bodyPr wrap="none" rtlCol="0">
            <a:spAutoFit/>
          </a:bodyPr>
          <a:lstStyle/>
          <a:p>
            <a:r>
              <a:rPr lang="en-US" sz="800" i="1" dirty="0"/>
              <a:t>1. Links moved to new node</a:t>
            </a:r>
          </a:p>
        </p:txBody>
      </p:sp>
      <p:pic>
        <p:nvPicPr>
          <p:cNvPr id="9" name="Picture 8">
            <a:extLst>
              <a:ext uri="{FF2B5EF4-FFF2-40B4-BE49-F238E27FC236}">
                <a16:creationId xmlns:a16="http://schemas.microsoft.com/office/drawing/2014/main" id="{E36C309D-C4F9-DBFF-FDF6-EE8F012BDDC6}"/>
              </a:ext>
            </a:extLst>
          </p:cNvPr>
          <p:cNvPicPr>
            <a:picLocks noChangeAspect="1"/>
          </p:cNvPicPr>
          <p:nvPr/>
        </p:nvPicPr>
        <p:blipFill>
          <a:blip r:embed="rId3"/>
          <a:stretch>
            <a:fillRect/>
          </a:stretch>
        </p:blipFill>
        <p:spPr>
          <a:xfrm>
            <a:off x="6577077" y="1846342"/>
            <a:ext cx="2183829" cy="1791496"/>
          </a:xfrm>
          <a:prstGeom prst="rect">
            <a:avLst/>
          </a:prstGeom>
        </p:spPr>
      </p:pic>
      <p:sp>
        <p:nvSpPr>
          <p:cNvPr id="10" name="TextBox 9">
            <a:extLst>
              <a:ext uri="{FF2B5EF4-FFF2-40B4-BE49-F238E27FC236}">
                <a16:creationId xmlns:a16="http://schemas.microsoft.com/office/drawing/2014/main" id="{FEEB8638-FD02-8427-577E-8F1B60712977}"/>
              </a:ext>
            </a:extLst>
          </p:cNvPr>
          <p:cNvSpPr txBox="1"/>
          <p:nvPr/>
        </p:nvSpPr>
        <p:spPr>
          <a:xfrm>
            <a:off x="7031637" y="3637838"/>
            <a:ext cx="1274708" cy="215444"/>
          </a:xfrm>
          <a:prstGeom prst="rect">
            <a:avLst/>
          </a:prstGeom>
          <a:noFill/>
        </p:spPr>
        <p:txBody>
          <a:bodyPr wrap="none" rtlCol="0">
            <a:spAutoFit/>
          </a:bodyPr>
          <a:lstStyle/>
          <a:p>
            <a:r>
              <a:rPr lang="en-US" sz="800" i="1" dirty="0"/>
              <a:t>2. Node moved into place</a:t>
            </a:r>
          </a:p>
        </p:txBody>
      </p:sp>
    </p:spTree>
    <p:extLst>
      <p:ext uri="{BB962C8B-B14F-4D97-AF65-F5344CB8AC3E}">
        <p14:creationId xmlns:p14="http://schemas.microsoft.com/office/powerpoint/2010/main" val="801364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Add the New Managed Device to the Blueprint</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Delete the original </a:t>
            </a:r>
            <a:r>
              <a:rPr lang="en-US" sz="1000" b="1" dirty="0">
                <a:solidFill>
                  <a:schemeClr val="bg1">
                    <a:lumMod val="75000"/>
                  </a:schemeClr>
                </a:solidFill>
              </a:rPr>
              <a:t>spine2</a:t>
            </a:r>
            <a:r>
              <a:rPr lang="en-US" sz="1000" dirty="0">
                <a:solidFill>
                  <a:schemeClr val="bg1">
                    <a:lumMod val="75000"/>
                  </a:schemeClr>
                </a:solidFill>
              </a:rPr>
              <a:t> node from the eve-ng lab (or delete the links and move it off to the side if you plan to restore the lab to the reference topology later), then move the new </a:t>
            </a:r>
            <a:r>
              <a:rPr lang="en-US" sz="1000" b="1" dirty="0">
                <a:solidFill>
                  <a:schemeClr val="bg1">
                    <a:lumMod val="75000"/>
                  </a:schemeClr>
                </a:solidFill>
              </a:rPr>
              <a:t>spine2</a:t>
            </a:r>
            <a:r>
              <a:rPr lang="en-US" sz="1000" dirty="0">
                <a:solidFill>
                  <a:schemeClr val="bg1">
                    <a:lumMod val="75000"/>
                  </a:schemeClr>
                </a:solidFill>
              </a:rPr>
              <a:t> where you want it and add the links back in</a:t>
            </a:r>
          </a:p>
          <a:p>
            <a:pPr marL="515938" lvl="1">
              <a:lnSpc>
                <a:spcPct val="100000"/>
              </a:lnSpc>
              <a:spcBef>
                <a:spcPts val="900"/>
              </a:spcBef>
            </a:pPr>
            <a:r>
              <a:rPr lang="en-US" sz="800" i="1" dirty="0">
                <a:solidFill>
                  <a:schemeClr val="bg1">
                    <a:lumMod val="75000"/>
                  </a:schemeClr>
                </a:solidFill>
              </a:rPr>
              <a:t>NOTE: Simplify this process by deleting one link at a time from the original node, then adding that same link to the new node. Finish by moving/deleting the original node and moving the new node icon into place in your lab topology</a:t>
            </a:r>
          </a:p>
          <a:p>
            <a:pPr marL="171450" indent="-171450">
              <a:lnSpc>
                <a:spcPct val="100000"/>
              </a:lnSpc>
              <a:spcBef>
                <a:spcPts val="900"/>
              </a:spcBef>
              <a:buFont typeface="Arial" panose="020B0604020202020204" pitchFamily="34" charset="0"/>
              <a:buChar char="•"/>
            </a:pPr>
            <a:r>
              <a:rPr lang="en-US" sz="1000" dirty="0"/>
              <a:t>Go to </a:t>
            </a:r>
            <a:r>
              <a:rPr lang="en-US" sz="1000" b="1" dirty="0"/>
              <a:t>Blueprints &gt; DC-A &gt; Staged &gt; Topology</a:t>
            </a:r>
            <a:r>
              <a:rPr lang="en-US" sz="1000" dirty="0"/>
              <a:t>, click the “Devices” tab in the </a:t>
            </a:r>
            <a:r>
              <a:rPr lang="en-US" sz="1000" b="1" dirty="0"/>
              <a:t>Build</a:t>
            </a:r>
            <a:r>
              <a:rPr lang="en-US" sz="1000" dirty="0"/>
              <a:t> menu, expand the </a:t>
            </a:r>
            <a:r>
              <a:rPr lang="en-US" sz="1000" b="1" dirty="0"/>
              <a:t>Assigned System IDs – Managed Nodes</a:t>
            </a:r>
            <a:r>
              <a:rPr lang="en-US" sz="1000" dirty="0"/>
              <a:t> list, and click the </a:t>
            </a:r>
            <a:r>
              <a:rPr lang="en-US" sz="1000" b="1" dirty="0"/>
              <a:t>Change System ID Assignments</a:t>
            </a:r>
            <a:r>
              <a:rPr lang="en-US" sz="1000" dirty="0"/>
              <a:t> button</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Remove the original </a:t>
            </a:r>
            <a:r>
              <a:rPr lang="en-US" sz="1000" b="1" dirty="0">
                <a:solidFill>
                  <a:schemeClr val="bg1">
                    <a:lumMod val="75000"/>
                  </a:schemeClr>
                </a:solidFill>
              </a:rPr>
              <a:t>System ID</a:t>
            </a:r>
            <a:r>
              <a:rPr lang="en-US" sz="1000" dirty="0">
                <a:solidFill>
                  <a:schemeClr val="bg1">
                    <a:lumMod val="75000"/>
                  </a:schemeClr>
                </a:solidFill>
              </a:rPr>
              <a:t> from </a:t>
            </a:r>
            <a:r>
              <a:rPr lang="en-US" sz="1000" b="1" dirty="0">
                <a:solidFill>
                  <a:schemeClr val="bg1">
                    <a:lumMod val="75000"/>
                  </a:schemeClr>
                </a:solidFill>
              </a:rPr>
              <a:t>spine2</a:t>
            </a:r>
            <a:r>
              <a:rPr lang="en-US" sz="1000" dirty="0">
                <a:solidFill>
                  <a:schemeClr val="bg1">
                    <a:lumMod val="75000"/>
                  </a:schemeClr>
                </a:solidFill>
              </a:rPr>
              <a:t>, assign the new </a:t>
            </a:r>
            <a:r>
              <a:rPr lang="en-US" sz="1000" b="1" dirty="0">
                <a:solidFill>
                  <a:schemeClr val="bg1">
                    <a:lumMod val="75000"/>
                  </a:schemeClr>
                </a:solidFill>
              </a:rPr>
              <a:t>System ID</a:t>
            </a:r>
            <a:r>
              <a:rPr lang="en-US" sz="1000" dirty="0">
                <a:solidFill>
                  <a:schemeClr val="bg1">
                    <a:lumMod val="75000"/>
                  </a:schemeClr>
                </a:solidFill>
              </a:rPr>
              <a:t>, set the </a:t>
            </a:r>
            <a:r>
              <a:rPr lang="en-US" sz="1000" b="1" dirty="0">
                <a:solidFill>
                  <a:schemeClr val="bg1">
                    <a:lumMod val="75000"/>
                  </a:schemeClr>
                </a:solidFill>
              </a:rPr>
              <a:t>Deploy Mode</a:t>
            </a:r>
            <a:r>
              <a:rPr lang="en-US" sz="1000" dirty="0">
                <a:solidFill>
                  <a:schemeClr val="bg1">
                    <a:lumMod val="75000"/>
                  </a:schemeClr>
                </a:solidFill>
              </a:rPr>
              <a:t> to “Deploy”, click “Update Assignments”, then Commit the Blueprint</a:t>
            </a:r>
          </a:p>
        </p:txBody>
      </p:sp>
      <p:pic>
        <p:nvPicPr>
          <p:cNvPr id="3" name="Picture 2">
            <a:extLst>
              <a:ext uri="{FF2B5EF4-FFF2-40B4-BE49-F238E27FC236}">
                <a16:creationId xmlns:a16="http://schemas.microsoft.com/office/drawing/2014/main" id="{903EF310-35B4-B6FF-7707-B1A4FB71E14A}"/>
              </a:ext>
            </a:extLst>
          </p:cNvPr>
          <p:cNvPicPr>
            <a:picLocks noChangeAspect="1"/>
          </p:cNvPicPr>
          <p:nvPr/>
        </p:nvPicPr>
        <p:blipFill>
          <a:blip r:embed="rId2"/>
          <a:stretch>
            <a:fillRect/>
          </a:stretch>
        </p:blipFill>
        <p:spPr>
          <a:xfrm>
            <a:off x="4092435" y="1353720"/>
            <a:ext cx="4779218" cy="3100663"/>
          </a:xfrm>
          <a:prstGeom prst="rect">
            <a:avLst/>
          </a:prstGeom>
        </p:spPr>
      </p:pic>
    </p:spTree>
    <p:extLst>
      <p:ext uri="{BB962C8B-B14F-4D97-AF65-F5344CB8AC3E}">
        <p14:creationId xmlns:p14="http://schemas.microsoft.com/office/powerpoint/2010/main" val="1853344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Add the New Managed Device to the Blueprint</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Delete the original </a:t>
            </a:r>
            <a:r>
              <a:rPr lang="en-US" sz="1000" b="1" dirty="0">
                <a:solidFill>
                  <a:schemeClr val="bg1">
                    <a:lumMod val="75000"/>
                  </a:schemeClr>
                </a:solidFill>
              </a:rPr>
              <a:t>spine2</a:t>
            </a:r>
            <a:r>
              <a:rPr lang="en-US" sz="1000" dirty="0">
                <a:solidFill>
                  <a:schemeClr val="bg1">
                    <a:lumMod val="75000"/>
                  </a:schemeClr>
                </a:solidFill>
              </a:rPr>
              <a:t> node from the eve-ng lab (or delete the links and move it off to the side if you plan to restore the lab to the reference topology later), then move the new </a:t>
            </a:r>
            <a:r>
              <a:rPr lang="en-US" sz="1000" b="1" dirty="0">
                <a:solidFill>
                  <a:schemeClr val="bg1">
                    <a:lumMod val="75000"/>
                  </a:schemeClr>
                </a:solidFill>
              </a:rPr>
              <a:t>spine2</a:t>
            </a:r>
            <a:r>
              <a:rPr lang="en-US" sz="1000" dirty="0">
                <a:solidFill>
                  <a:schemeClr val="bg1">
                    <a:lumMod val="75000"/>
                  </a:schemeClr>
                </a:solidFill>
              </a:rPr>
              <a:t> where you want it and add the links back in</a:t>
            </a:r>
          </a:p>
          <a:p>
            <a:pPr marL="515938" lvl="1">
              <a:lnSpc>
                <a:spcPct val="100000"/>
              </a:lnSpc>
              <a:spcBef>
                <a:spcPts val="900"/>
              </a:spcBef>
            </a:pPr>
            <a:r>
              <a:rPr lang="en-US" sz="800" i="1" dirty="0">
                <a:solidFill>
                  <a:schemeClr val="bg1">
                    <a:lumMod val="75000"/>
                  </a:schemeClr>
                </a:solidFill>
              </a:rPr>
              <a:t>NOTE: Simplify this process by deleting one link at a time from the original node, then adding that same link to the new node. Finish by moving/deleting the original node and moving the new node icon into place in your lab topology</a:t>
            </a:r>
          </a:p>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Go to </a:t>
            </a:r>
            <a:r>
              <a:rPr lang="en-US" sz="1000" b="1" dirty="0">
                <a:solidFill>
                  <a:schemeClr val="bg1">
                    <a:lumMod val="75000"/>
                  </a:schemeClr>
                </a:solidFill>
              </a:rPr>
              <a:t>Blueprints &gt; DC-A &gt; Staged &gt; Topology</a:t>
            </a:r>
            <a:r>
              <a:rPr lang="en-US" sz="1000" dirty="0">
                <a:solidFill>
                  <a:schemeClr val="bg1">
                    <a:lumMod val="75000"/>
                  </a:schemeClr>
                </a:solidFill>
              </a:rPr>
              <a:t>, click the “Devices” tab in the </a:t>
            </a:r>
            <a:r>
              <a:rPr lang="en-US" sz="1000" b="1" dirty="0">
                <a:solidFill>
                  <a:schemeClr val="bg1">
                    <a:lumMod val="75000"/>
                  </a:schemeClr>
                </a:solidFill>
              </a:rPr>
              <a:t>Build</a:t>
            </a:r>
            <a:r>
              <a:rPr lang="en-US" sz="1000" dirty="0">
                <a:solidFill>
                  <a:schemeClr val="bg1">
                    <a:lumMod val="75000"/>
                  </a:schemeClr>
                </a:solidFill>
              </a:rPr>
              <a:t> menu, expand the </a:t>
            </a:r>
            <a:r>
              <a:rPr lang="en-US" sz="1000" b="1" dirty="0">
                <a:solidFill>
                  <a:schemeClr val="bg1">
                    <a:lumMod val="75000"/>
                  </a:schemeClr>
                </a:solidFill>
              </a:rPr>
              <a:t>Assigned System IDs – Managed Nodes</a:t>
            </a:r>
            <a:r>
              <a:rPr lang="en-US" sz="1000" dirty="0">
                <a:solidFill>
                  <a:schemeClr val="bg1">
                    <a:lumMod val="75000"/>
                  </a:schemeClr>
                </a:solidFill>
              </a:rPr>
              <a:t> list, and click the </a:t>
            </a:r>
            <a:r>
              <a:rPr lang="en-US" sz="1000" b="1" dirty="0">
                <a:solidFill>
                  <a:schemeClr val="bg1">
                    <a:lumMod val="75000"/>
                  </a:schemeClr>
                </a:solidFill>
              </a:rPr>
              <a:t>Change System ID Assignments</a:t>
            </a:r>
            <a:r>
              <a:rPr lang="en-US" sz="1000" dirty="0">
                <a:solidFill>
                  <a:schemeClr val="bg1">
                    <a:lumMod val="75000"/>
                  </a:schemeClr>
                </a:solidFill>
              </a:rPr>
              <a:t> button</a:t>
            </a:r>
          </a:p>
          <a:p>
            <a:pPr marL="171450" indent="-171450">
              <a:lnSpc>
                <a:spcPct val="100000"/>
              </a:lnSpc>
              <a:spcBef>
                <a:spcPts val="900"/>
              </a:spcBef>
              <a:buFont typeface="Arial" panose="020B0604020202020204" pitchFamily="34" charset="0"/>
              <a:buChar char="•"/>
            </a:pPr>
            <a:r>
              <a:rPr lang="en-US" sz="1000" dirty="0"/>
              <a:t>Remove the original </a:t>
            </a:r>
            <a:r>
              <a:rPr lang="en-US" sz="1000" b="1" dirty="0"/>
              <a:t>System ID</a:t>
            </a:r>
            <a:r>
              <a:rPr lang="en-US" sz="1000" dirty="0"/>
              <a:t> from </a:t>
            </a:r>
            <a:r>
              <a:rPr lang="en-US" sz="1000" b="1" dirty="0"/>
              <a:t>spine2</a:t>
            </a:r>
            <a:r>
              <a:rPr lang="en-US" sz="1000" dirty="0"/>
              <a:t>, assign the new </a:t>
            </a:r>
            <a:r>
              <a:rPr lang="en-US" sz="1000" b="1" dirty="0"/>
              <a:t>System ID</a:t>
            </a:r>
            <a:r>
              <a:rPr lang="en-US" sz="1000" dirty="0"/>
              <a:t>, set the </a:t>
            </a:r>
            <a:r>
              <a:rPr lang="en-US" sz="1000" b="1" dirty="0"/>
              <a:t>Deploy Mode</a:t>
            </a:r>
            <a:r>
              <a:rPr lang="en-US" sz="1000" dirty="0"/>
              <a:t> to “Deploy”, click “Update Assignments”, then Commit the Blueprint</a:t>
            </a:r>
          </a:p>
        </p:txBody>
      </p:sp>
      <p:pic>
        <p:nvPicPr>
          <p:cNvPr id="5" name="Picture 4">
            <a:extLst>
              <a:ext uri="{FF2B5EF4-FFF2-40B4-BE49-F238E27FC236}">
                <a16:creationId xmlns:a16="http://schemas.microsoft.com/office/drawing/2014/main" id="{11F8BA7C-73E6-6315-60C5-90175B06B6B2}"/>
              </a:ext>
            </a:extLst>
          </p:cNvPr>
          <p:cNvPicPr>
            <a:picLocks noChangeAspect="1"/>
          </p:cNvPicPr>
          <p:nvPr/>
        </p:nvPicPr>
        <p:blipFill>
          <a:blip r:embed="rId2"/>
          <a:stretch>
            <a:fillRect/>
          </a:stretch>
        </p:blipFill>
        <p:spPr>
          <a:xfrm>
            <a:off x="801981" y="3803379"/>
            <a:ext cx="2656641" cy="1044700"/>
          </a:xfrm>
          <a:prstGeom prst="rect">
            <a:avLst/>
          </a:prstGeom>
        </p:spPr>
      </p:pic>
      <p:pic>
        <p:nvPicPr>
          <p:cNvPr id="9" name="Picture 8">
            <a:extLst>
              <a:ext uri="{FF2B5EF4-FFF2-40B4-BE49-F238E27FC236}">
                <a16:creationId xmlns:a16="http://schemas.microsoft.com/office/drawing/2014/main" id="{2A0A3D4D-2A68-F768-7278-DD43ADFBD089}"/>
              </a:ext>
            </a:extLst>
          </p:cNvPr>
          <p:cNvPicPr>
            <a:picLocks noChangeAspect="1"/>
          </p:cNvPicPr>
          <p:nvPr/>
        </p:nvPicPr>
        <p:blipFill>
          <a:blip r:embed="rId3"/>
          <a:stretch>
            <a:fillRect/>
          </a:stretch>
        </p:blipFill>
        <p:spPr>
          <a:xfrm>
            <a:off x="4085406" y="1114156"/>
            <a:ext cx="4118652" cy="3325292"/>
          </a:xfrm>
          <a:prstGeom prst="rect">
            <a:avLst/>
          </a:prstGeom>
        </p:spPr>
      </p:pic>
      <p:pic>
        <p:nvPicPr>
          <p:cNvPr id="7" name="Picture 6">
            <a:extLst>
              <a:ext uri="{FF2B5EF4-FFF2-40B4-BE49-F238E27FC236}">
                <a16:creationId xmlns:a16="http://schemas.microsoft.com/office/drawing/2014/main" id="{B68DBD73-B049-D04F-52BD-A91158C8C75C}"/>
              </a:ext>
            </a:extLst>
          </p:cNvPr>
          <p:cNvPicPr>
            <a:picLocks noChangeAspect="1"/>
          </p:cNvPicPr>
          <p:nvPr/>
        </p:nvPicPr>
        <p:blipFill>
          <a:blip r:embed="rId4"/>
          <a:stretch>
            <a:fillRect/>
          </a:stretch>
        </p:blipFill>
        <p:spPr>
          <a:xfrm>
            <a:off x="3903051" y="3798952"/>
            <a:ext cx="2588498" cy="1049127"/>
          </a:xfrm>
          <a:prstGeom prst="rect">
            <a:avLst/>
          </a:prstGeom>
        </p:spPr>
      </p:pic>
    </p:spTree>
    <p:extLst>
      <p:ext uri="{BB962C8B-B14F-4D97-AF65-F5344CB8AC3E}">
        <p14:creationId xmlns:p14="http://schemas.microsoft.com/office/powerpoint/2010/main" val="1337832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Hardware Replacement – Intent Verification and Device Decommissioning</a:t>
            </a:r>
          </a:p>
        </p:txBody>
      </p:sp>
      <p:sp>
        <p:nvSpPr>
          <p:cNvPr id="33" name="Content Placeholder 2">
            <a:extLst>
              <a:ext uri="{FF2B5EF4-FFF2-40B4-BE49-F238E27FC236}">
                <a16:creationId xmlns:a16="http://schemas.microsoft.com/office/drawing/2014/main" id="{516AC21F-6084-9E45-932A-86F00521072F}"/>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Wait a few minutes and verify the Blueprint has no anomalies</a:t>
            </a:r>
            <a:br>
              <a:rPr lang="en-US" sz="1000" dirty="0"/>
            </a:br>
            <a:br>
              <a:rPr lang="en-US" sz="1000" dirty="0"/>
            </a:br>
            <a:r>
              <a:rPr lang="en-US" sz="1000" i="1" u="sng" dirty="0"/>
              <a:t>The following is optional – do not delete the original spine2 Managed Device if you wish to restore your lab to the original Intent!</a:t>
            </a:r>
            <a:endParaRPr lang="en-US" sz="1000" u="sng" dirty="0"/>
          </a:p>
          <a:p>
            <a:pPr marL="171450" indent="-171450">
              <a:lnSpc>
                <a:spcPct val="100000"/>
              </a:lnSpc>
              <a:spcBef>
                <a:spcPts val="900"/>
              </a:spcBef>
              <a:buFont typeface="Arial" panose="020B0604020202020204" pitchFamily="34" charset="0"/>
              <a:buChar char="•"/>
            </a:pPr>
            <a:r>
              <a:rPr lang="en-US" sz="1000" dirty="0"/>
              <a:t>Go to </a:t>
            </a:r>
            <a:r>
              <a:rPr lang="en-US" sz="1000" b="1" dirty="0"/>
              <a:t>Devices &gt; Managed Devices </a:t>
            </a:r>
            <a:r>
              <a:rPr lang="en-US" sz="1000" dirty="0"/>
              <a:t>and verify the original </a:t>
            </a:r>
            <a:r>
              <a:rPr lang="en-US" sz="1000" b="1" dirty="0"/>
              <a:t>spine2</a:t>
            </a:r>
            <a:r>
              <a:rPr lang="en-US" sz="1000" dirty="0"/>
              <a:t> device is not assigned to a Blueprint</a:t>
            </a:r>
          </a:p>
          <a:p>
            <a:pPr marL="171450" indent="-171450">
              <a:lnSpc>
                <a:spcPct val="100000"/>
              </a:lnSpc>
              <a:spcBef>
                <a:spcPts val="300"/>
              </a:spcBef>
              <a:buFont typeface="Arial" panose="020B0604020202020204" pitchFamily="34" charset="0"/>
              <a:buChar char="•"/>
            </a:pPr>
            <a:r>
              <a:rPr lang="en-US" sz="1000" dirty="0"/>
              <a:t>Scenario 1 – Original </a:t>
            </a:r>
            <a:r>
              <a:rPr lang="en-US" sz="1000" b="1" dirty="0"/>
              <a:t>spine2</a:t>
            </a:r>
            <a:r>
              <a:rPr lang="en-US" sz="1000" dirty="0"/>
              <a:t> node is still reachable from </a:t>
            </a:r>
            <a:r>
              <a:rPr lang="en-US" sz="1000" dirty="0" err="1"/>
              <a:t>Apstra</a:t>
            </a:r>
            <a:r>
              <a:rPr lang="en-US" sz="1000" dirty="0"/>
              <a:t> server</a:t>
            </a:r>
          </a:p>
          <a:p>
            <a:pPr marL="515938" lvl="1">
              <a:lnSpc>
                <a:spcPct val="100000"/>
              </a:lnSpc>
              <a:spcBef>
                <a:spcPts val="300"/>
              </a:spcBef>
            </a:pPr>
            <a:r>
              <a:rPr lang="en-US" sz="800" dirty="0"/>
              <a:t>Click the menu button for the node and uninstall the off-box agent</a:t>
            </a:r>
          </a:p>
          <a:p>
            <a:pPr marL="515938" lvl="1">
              <a:lnSpc>
                <a:spcPct val="100000"/>
              </a:lnSpc>
              <a:spcBef>
                <a:spcPts val="300"/>
              </a:spcBef>
            </a:pPr>
            <a:r>
              <a:rPr lang="en-US" sz="800" dirty="0"/>
              <a:t>After the agent is deleted, click the menu button for the node and delete the Device</a:t>
            </a:r>
          </a:p>
          <a:p>
            <a:pPr marL="171450" indent="-171450">
              <a:lnSpc>
                <a:spcPct val="100000"/>
              </a:lnSpc>
              <a:spcBef>
                <a:spcPts val="300"/>
              </a:spcBef>
              <a:buFont typeface="Arial" panose="020B0604020202020204" pitchFamily="34" charset="0"/>
              <a:buChar char="•"/>
            </a:pPr>
            <a:r>
              <a:rPr lang="en-US" sz="1000" dirty="0"/>
              <a:t>Scenario 2 – Original </a:t>
            </a:r>
            <a:r>
              <a:rPr lang="en-US" sz="1000" b="1" dirty="0"/>
              <a:t>spine2</a:t>
            </a:r>
            <a:r>
              <a:rPr lang="en-US" sz="1000" dirty="0"/>
              <a:t> node is not reachable from </a:t>
            </a:r>
            <a:r>
              <a:rPr lang="en-US" sz="1000" dirty="0" err="1"/>
              <a:t>Apstra</a:t>
            </a:r>
            <a:r>
              <a:rPr lang="en-US" sz="1000" dirty="0"/>
              <a:t> server (deleted or disconnected)</a:t>
            </a:r>
          </a:p>
          <a:p>
            <a:pPr marL="515938" lvl="1">
              <a:lnSpc>
                <a:spcPct val="100000"/>
              </a:lnSpc>
              <a:spcBef>
                <a:spcPts val="300"/>
              </a:spcBef>
            </a:pPr>
            <a:r>
              <a:rPr lang="en-US" sz="800" dirty="0"/>
              <a:t>Click the menu button for the node and delete the off-box agent</a:t>
            </a:r>
            <a:br>
              <a:rPr lang="en-US" sz="800" dirty="0"/>
            </a:br>
            <a:r>
              <a:rPr lang="en-US" sz="800" i="1" dirty="0"/>
              <a:t>NOTE: the delete option is only available if the node is unreachable</a:t>
            </a:r>
            <a:endParaRPr lang="en-US" sz="800" dirty="0"/>
          </a:p>
          <a:p>
            <a:pPr marL="515938" lvl="1">
              <a:lnSpc>
                <a:spcPct val="100000"/>
              </a:lnSpc>
              <a:spcBef>
                <a:spcPts val="300"/>
              </a:spcBef>
            </a:pPr>
            <a:r>
              <a:rPr lang="en-US" sz="800" dirty="0"/>
              <a:t>After the agent is deleted, click the menu button for the node and delete the Device</a:t>
            </a:r>
          </a:p>
        </p:txBody>
      </p:sp>
      <p:pic>
        <p:nvPicPr>
          <p:cNvPr id="10" name="Picture 9">
            <a:extLst>
              <a:ext uri="{FF2B5EF4-FFF2-40B4-BE49-F238E27FC236}">
                <a16:creationId xmlns:a16="http://schemas.microsoft.com/office/drawing/2014/main" id="{EEB646A6-49CD-A9F7-B930-C08B5CD19CAA}"/>
              </a:ext>
            </a:extLst>
          </p:cNvPr>
          <p:cNvPicPr>
            <a:picLocks noChangeAspect="1"/>
          </p:cNvPicPr>
          <p:nvPr/>
        </p:nvPicPr>
        <p:blipFill>
          <a:blip r:embed="rId2"/>
          <a:stretch>
            <a:fillRect/>
          </a:stretch>
        </p:blipFill>
        <p:spPr>
          <a:xfrm>
            <a:off x="4524873" y="1197578"/>
            <a:ext cx="1105714" cy="1995159"/>
          </a:xfrm>
          <a:prstGeom prst="rect">
            <a:avLst/>
          </a:prstGeom>
        </p:spPr>
      </p:pic>
      <p:sp>
        <p:nvSpPr>
          <p:cNvPr id="11" name="TextBox 10">
            <a:extLst>
              <a:ext uri="{FF2B5EF4-FFF2-40B4-BE49-F238E27FC236}">
                <a16:creationId xmlns:a16="http://schemas.microsoft.com/office/drawing/2014/main" id="{CC3514DF-D332-6D36-FD9B-00AB9D4EDF15}"/>
              </a:ext>
            </a:extLst>
          </p:cNvPr>
          <p:cNvSpPr txBox="1"/>
          <p:nvPr/>
        </p:nvSpPr>
        <p:spPr>
          <a:xfrm>
            <a:off x="5571735" y="2042369"/>
            <a:ext cx="636713" cy="215444"/>
          </a:xfrm>
          <a:prstGeom prst="rect">
            <a:avLst/>
          </a:prstGeom>
          <a:noFill/>
        </p:spPr>
        <p:txBody>
          <a:bodyPr wrap="none" rtlCol="0">
            <a:spAutoFit/>
          </a:bodyPr>
          <a:lstStyle/>
          <a:p>
            <a:r>
              <a:rPr lang="en-US" sz="800" i="1" dirty="0"/>
              <a:t>Scenario 1</a:t>
            </a:r>
          </a:p>
        </p:txBody>
      </p:sp>
      <p:pic>
        <p:nvPicPr>
          <p:cNvPr id="13" name="Picture 12">
            <a:extLst>
              <a:ext uri="{FF2B5EF4-FFF2-40B4-BE49-F238E27FC236}">
                <a16:creationId xmlns:a16="http://schemas.microsoft.com/office/drawing/2014/main" id="{A0555DCA-DB54-CC8F-B4AB-5921E3EA021C}"/>
              </a:ext>
            </a:extLst>
          </p:cNvPr>
          <p:cNvPicPr>
            <a:picLocks noChangeAspect="1"/>
          </p:cNvPicPr>
          <p:nvPr/>
        </p:nvPicPr>
        <p:blipFill>
          <a:blip r:embed="rId3"/>
          <a:stretch>
            <a:fillRect/>
          </a:stretch>
        </p:blipFill>
        <p:spPr>
          <a:xfrm>
            <a:off x="6847447" y="1213248"/>
            <a:ext cx="1060645" cy="1995159"/>
          </a:xfrm>
          <a:prstGeom prst="rect">
            <a:avLst/>
          </a:prstGeom>
        </p:spPr>
      </p:pic>
      <p:pic>
        <p:nvPicPr>
          <p:cNvPr id="15" name="Picture 14">
            <a:extLst>
              <a:ext uri="{FF2B5EF4-FFF2-40B4-BE49-F238E27FC236}">
                <a16:creationId xmlns:a16="http://schemas.microsoft.com/office/drawing/2014/main" id="{A7EE1BF7-A667-0072-213F-944381F29FF3}"/>
              </a:ext>
            </a:extLst>
          </p:cNvPr>
          <p:cNvPicPr>
            <a:picLocks noChangeAspect="1"/>
          </p:cNvPicPr>
          <p:nvPr/>
        </p:nvPicPr>
        <p:blipFill>
          <a:blip r:embed="rId4"/>
          <a:stretch>
            <a:fillRect/>
          </a:stretch>
        </p:blipFill>
        <p:spPr>
          <a:xfrm>
            <a:off x="4269454" y="3452589"/>
            <a:ext cx="3980580" cy="1359877"/>
          </a:xfrm>
          <a:prstGeom prst="rect">
            <a:avLst/>
          </a:prstGeom>
        </p:spPr>
      </p:pic>
      <p:sp>
        <p:nvSpPr>
          <p:cNvPr id="16" name="TextBox 15">
            <a:extLst>
              <a:ext uri="{FF2B5EF4-FFF2-40B4-BE49-F238E27FC236}">
                <a16:creationId xmlns:a16="http://schemas.microsoft.com/office/drawing/2014/main" id="{5A67B4C0-2B7B-64A8-ECC5-2ED868D8F7FF}"/>
              </a:ext>
            </a:extLst>
          </p:cNvPr>
          <p:cNvSpPr txBox="1"/>
          <p:nvPr/>
        </p:nvSpPr>
        <p:spPr>
          <a:xfrm>
            <a:off x="7823017" y="2009262"/>
            <a:ext cx="636713" cy="215444"/>
          </a:xfrm>
          <a:prstGeom prst="rect">
            <a:avLst/>
          </a:prstGeom>
          <a:noFill/>
        </p:spPr>
        <p:txBody>
          <a:bodyPr wrap="none" rtlCol="0">
            <a:spAutoFit/>
          </a:bodyPr>
          <a:lstStyle/>
          <a:p>
            <a:r>
              <a:rPr lang="en-US" sz="800" i="1" dirty="0"/>
              <a:t>Scenario 2</a:t>
            </a:r>
          </a:p>
        </p:txBody>
      </p:sp>
    </p:spTree>
    <p:extLst>
      <p:ext uri="{BB962C8B-B14F-4D97-AF65-F5344CB8AC3E}">
        <p14:creationId xmlns:p14="http://schemas.microsoft.com/office/powerpoint/2010/main" val="707068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8C0DF6-F6F6-47CA-8A05-32744471643A}"/>
              </a:ext>
            </a:extLst>
          </p:cNvPr>
          <p:cNvSpPr>
            <a:spLocks noGrp="1"/>
          </p:cNvSpPr>
          <p:nvPr>
            <p:ph type="ctrTitle"/>
          </p:nvPr>
        </p:nvSpPr>
        <p:spPr/>
        <p:txBody>
          <a:bodyPr/>
          <a:lstStyle/>
          <a:p>
            <a:r>
              <a:rPr lang="en-US"/>
              <a:t>THANK YOU</a:t>
            </a:r>
          </a:p>
        </p:txBody>
      </p:sp>
      <p:sp>
        <p:nvSpPr>
          <p:cNvPr id="4" name="Slide Number Placeholder 3">
            <a:extLst>
              <a:ext uri="{FF2B5EF4-FFF2-40B4-BE49-F238E27FC236}">
                <a16:creationId xmlns:a16="http://schemas.microsoft.com/office/drawing/2014/main" id="{C77EEBEF-FD73-4F02-B429-E73A326E8B27}"/>
              </a:ext>
            </a:extLst>
          </p:cNvPr>
          <p:cNvSpPr>
            <a:spLocks noGrp="1"/>
          </p:cNvSpPr>
          <p:nvPr>
            <p:ph type="sldNum" sz="quarter" idx="4294967295"/>
          </p:nvPr>
        </p:nvSpPr>
        <p:spPr>
          <a:xfrm>
            <a:off x="8899525" y="4960938"/>
            <a:ext cx="244475" cy="107950"/>
          </a:xfrm>
        </p:spPr>
        <p:txBody>
          <a:bodyPr/>
          <a:lstStyle/>
          <a:p>
            <a:fld id="{911CAEDA-F13C-43B4-B3A8-D3983B745648}" type="slidenum">
              <a:rPr lang="en-US" smtClean="0"/>
              <a:t>45</a:t>
            </a:fld>
            <a:endParaRPr lang="en-US"/>
          </a:p>
        </p:txBody>
      </p:sp>
    </p:spTree>
    <p:extLst>
      <p:ext uri="{BB962C8B-B14F-4D97-AF65-F5344CB8AC3E}">
        <p14:creationId xmlns:p14="http://schemas.microsoft.com/office/powerpoint/2010/main" val="3580593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Summary</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a:lnSpc>
                <a:spcPct val="100000"/>
              </a:lnSpc>
              <a:spcBef>
                <a:spcPts val="900"/>
              </a:spcBef>
            </a:pPr>
            <a:r>
              <a:rPr lang="en-US" sz="1000" dirty="0"/>
              <a:t>After a transceiver failure at a colocation, the onsite remote hands have “fixed” the problem. Unfortunately, they somehow managed to put the replacement transceiver into the wrong interface.</a:t>
            </a:r>
          </a:p>
          <a:p>
            <a:pPr>
              <a:lnSpc>
                <a:spcPct val="100000"/>
              </a:lnSpc>
              <a:spcBef>
                <a:spcPts val="900"/>
              </a:spcBef>
            </a:pPr>
            <a:r>
              <a:rPr lang="en-US" sz="1000" dirty="0"/>
              <a:t>To setup our lab, we will add new link between </a:t>
            </a:r>
            <a:r>
              <a:rPr lang="en-US" sz="1000" b="1" dirty="0"/>
              <a:t>DC-A-leaf1</a:t>
            </a:r>
            <a:r>
              <a:rPr lang="en-US" sz="1000" dirty="0"/>
              <a:t> and </a:t>
            </a:r>
            <a:r>
              <a:rPr lang="en-US" sz="1000" b="1" dirty="0"/>
              <a:t>DC-A-spine2</a:t>
            </a:r>
            <a:r>
              <a:rPr lang="en-US" sz="1000" dirty="0"/>
              <a:t> and deactivate the existing link. We’ll view and interpret the anomalies this generates, explore our options for resolving the issue, and use Time Voyager to restore our original Intent when finished.</a:t>
            </a:r>
          </a:p>
        </p:txBody>
      </p:sp>
      <p:pic>
        <p:nvPicPr>
          <p:cNvPr id="8" name="Picture 7">
            <a:extLst>
              <a:ext uri="{FF2B5EF4-FFF2-40B4-BE49-F238E27FC236}">
                <a16:creationId xmlns:a16="http://schemas.microsoft.com/office/drawing/2014/main" id="{4978F038-DAA1-C271-646E-C8D1915EFF2C}"/>
              </a:ext>
            </a:extLst>
          </p:cNvPr>
          <p:cNvPicPr>
            <a:picLocks noChangeAspect="1"/>
          </p:cNvPicPr>
          <p:nvPr/>
        </p:nvPicPr>
        <p:blipFill>
          <a:blip r:embed="rId2"/>
          <a:stretch>
            <a:fillRect/>
          </a:stretch>
        </p:blipFill>
        <p:spPr>
          <a:xfrm>
            <a:off x="4101103" y="1369206"/>
            <a:ext cx="4659803" cy="3018771"/>
          </a:xfrm>
          <a:prstGeom prst="rect">
            <a:avLst/>
          </a:prstGeom>
        </p:spPr>
      </p:pic>
    </p:spTree>
    <p:extLst>
      <p:ext uri="{BB962C8B-B14F-4D97-AF65-F5344CB8AC3E}">
        <p14:creationId xmlns:p14="http://schemas.microsoft.com/office/powerpoint/2010/main" val="1117584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Failure Simulation</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In the eve-ng lab topology, create a new link between:</a:t>
            </a:r>
          </a:p>
          <a:p>
            <a:pPr marL="515938" lvl="1">
              <a:lnSpc>
                <a:spcPct val="100000"/>
              </a:lnSpc>
              <a:spcBef>
                <a:spcPts val="900"/>
              </a:spcBef>
            </a:pPr>
            <a:r>
              <a:rPr lang="en-US" sz="1000" b="1" dirty="0"/>
              <a:t>DC-A-leaf1</a:t>
            </a:r>
            <a:r>
              <a:rPr lang="en-US" sz="1000" dirty="0"/>
              <a:t>: ge-0/0/0</a:t>
            </a:r>
          </a:p>
          <a:p>
            <a:pPr marL="515938" lvl="1">
              <a:lnSpc>
                <a:spcPct val="100000"/>
              </a:lnSpc>
              <a:spcBef>
                <a:spcPts val="900"/>
              </a:spcBef>
            </a:pPr>
            <a:r>
              <a:rPr lang="en-US" sz="1000" b="1" dirty="0"/>
              <a:t>DC-A-spine2</a:t>
            </a:r>
            <a:r>
              <a:rPr lang="en-US" sz="1000" dirty="0"/>
              <a:t>: ge-0/0/0</a:t>
            </a:r>
          </a:p>
          <a:p>
            <a:pPr marL="171450" indent="-166688">
              <a:lnSpc>
                <a:spcPct val="100000"/>
              </a:lnSpc>
              <a:spcBef>
                <a:spcPts val="900"/>
              </a:spcBef>
              <a:buFont typeface="Arial" panose="020B0604020202020204" pitchFamily="34" charset="0"/>
              <a:buChar char="•"/>
            </a:pPr>
            <a:r>
              <a:rPr lang="en-US" sz="1000" dirty="0">
                <a:solidFill>
                  <a:schemeClr val="bg1">
                    <a:lumMod val="75000"/>
                  </a:schemeClr>
                </a:solidFill>
              </a:rPr>
              <a:t>Suspend the original link by right-clicking one of the interface labels and selecting “Suspend Link”</a:t>
            </a:r>
          </a:p>
          <a:p>
            <a:pPr marL="171450" indent="-166688">
              <a:lnSpc>
                <a:spcPct val="100000"/>
              </a:lnSpc>
              <a:spcBef>
                <a:spcPts val="900"/>
              </a:spcBef>
              <a:buFont typeface="Arial" panose="020B0604020202020204" pitchFamily="34" charset="0"/>
              <a:buChar char="•"/>
            </a:pPr>
            <a:r>
              <a:rPr lang="en-US" sz="1000" dirty="0">
                <a:solidFill>
                  <a:schemeClr val="bg1">
                    <a:lumMod val="75000"/>
                  </a:schemeClr>
                </a:solidFill>
              </a:rPr>
              <a:t>Verify there is a red dot at either end of the original link</a:t>
            </a:r>
          </a:p>
        </p:txBody>
      </p:sp>
      <p:pic>
        <p:nvPicPr>
          <p:cNvPr id="4" name="Picture 3">
            <a:extLst>
              <a:ext uri="{FF2B5EF4-FFF2-40B4-BE49-F238E27FC236}">
                <a16:creationId xmlns:a16="http://schemas.microsoft.com/office/drawing/2014/main" id="{F087C78A-0BCC-1C41-DD7D-EA196627DAD7}"/>
              </a:ext>
            </a:extLst>
          </p:cNvPr>
          <p:cNvPicPr>
            <a:picLocks noChangeAspect="1"/>
          </p:cNvPicPr>
          <p:nvPr/>
        </p:nvPicPr>
        <p:blipFill>
          <a:blip r:embed="rId2"/>
          <a:stretch>
            <a:fillRect/>
          </a:stretch>
        </p:blipFill>
        <p:spPr>
          <a:xfrm>
            <a:off x="4138563" y="1388355"/>
            <a:ext cx="4622343" cy="2999677"/>
          </a:xfrm>
          <a:prstGeom prst="rect">
            <a:avLst/>
          </a:prstGeom>
        </p:spPr>
      </p:pic>
    </p:spTree>
    <p:extLst>
      <p:ext uri="{BB962C8B-B14F-4D97-AF65-F5344CB8AC3E}">
        <p14:creationId xmlns:p14="http://schemas.microsoft.com/office/powerpoint/2010/main" val="222125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Failure Simulation</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In the eve-ng lab topology, create a new link between:</a:t>
            </a:r>
          </a:p>
          <a:p>
            <a:pPr marL="515938" lvl="1">
              <a:lnSpc>
                <a:spcPct val="100000"/>
              </a:lnSpc>
              <a:spcBef>
                <a:spcPts val="900"/>
              </a:spcBef>
            </a:pPr>
            <a:r>
              <a:rPr lang="en-US" sz="1000" b="1" dirty="0">
                <a:solidFill>
                  <a:schemeClr val="bg1">
                    <a:lumMod val="75000"/>
                  </a:schemeClr>
                </a:solidFill>
              </a:rPr>
              <a:t>DC-A-leaf1</a:t>
            </a:r>
            <a:r>
              <a:rPr lang="en-US" sz="1000" dirty="0">
                <a:solidFill>
                  <a:schemeClr val="bg1">
                    <a:lumMod val="75000"/>
                  </a:schemeClr>
                </a:solidFill>
              </a:rPr>
              <a:t>: ge-0/0/0</a:t>
            </a:r>
          </a:p>
          <a:p>
            <a:pPr marL="515938" lvl="1">
              <a:lnSpc>
                <a:spcPct val="100000"/>
              </a:lnSpc>
              <a:spcBef>
                <a:spcPts val="900"/>
              </a:spcBef>
            </a:pPr>
            <a:r>
              <a:rPr lang="en-US" sz="1000" b="1" dirty="0">
                <a:solidFill>
                  <a:schemeClr val="bg1">
                    <a:lumMod val="75000"/>
                  </a:schemeClr>
                </a:solidFill>
              </a:rPr>
              <a:t>DC-A-spine2</a:t>
            </a:r>
            <a:r>
              <a:rPr lang="en-US" sz="1000" dirty="0">
                <a:solidFill>
                  <a:schemeClr val="bg1">
                    <a:lumMod val="75000"/>
                  </a:schemeClr>
                </a:solidFill>
              </a:rPr>
              <a:t>: ge-0/0/0</a:t>
            </a:r>
          </a:p>
          <a:p>
            <a:pPr marL="171450" indent="-166688">
              <a:lnSpc>
                <a:spcPct val="100000"/>
              </a:lnSpc>
              <a:spcBef>
                <a:spcPts val="900"/>
              </a:spcBef>
              <a:buFont typeface="Arial" panose="020B0604020202020204" pitchFamily="34" charset="0"/>
              <a:buChar char="•"/>
            </a:pPr>
            <a:r>
              <a:rPr lang="en-US" sz="1000" dirty="0"/>
              <a:t>Suspend the original link by right-clicking one of the interface labels and selecting “Suspend Link”</a:t>
            </a:r>
          </a:p>
          <a:p>
            <a:pPr marL="171450" indent="-166688">
              <a:lnSpc>
                <a:spcPct val="100000"/>
              </a:lnSpc>
              <a:spcBef>
                <a:spcPts val="900"/>
              </a:spcBef>
              <a:buFont typeface="Arial" panose="020B0604020202020204" pitchFamily="34" charset="0"/>
              <a:buChar char="•"/>
            </a:pPr>
            <a:r>
              <a:rPr lang="en-US" sz="1000" dirty="0"/>
              <a:t>Verify there is a red dot at either end of the original link</a:t>
            </a:r>
          </a:p>
        </p:txBody>
      </p:sp>
      <p:pic>
        <p:nvPicPr>
          <p:cNvPr id="6" name="Picture 5">
            <a:extLst>
              <a:ext uri="{FF2B5EF4-FFF2-40B4-BE49-F238E27FC236}">
                <a16:creationId xmlns:a16="http://schemas.microsoft.com/office/drawing/2014/main" id="{2B4A59A8-0CD8-FBB1-32C7-C9ABE70D1A2E}"/>
              </a:ext>
            </a:extLst>
          </p:cNvPr>
          <p:cNvPicPr>
            <a:picLocks noChangeAspect="1"/>
          </p:cNvPicPr>
          <p:nvPr/>
        </p:nvPicPr>
        <p:blipFill>
          <a:blip r:embed="rId2"/>
          <a:stretch>
            <a:fillRect/>
          </a:stretch>
        </p:blipFill>
        <p:spPr>
          <a:xfrm>
            <a:off x="4833058" y="1235160"/>
            <a:ext cx="3509046" cy="1860792"/>
          </a:xfrm>
          <a:prstGeom prst="rect">
            <a:avLst/>
          </a:prstGeom>
        </p:spPr>
      </p:pic>
      <p:pic>
        <p:nvPicPr>
          <p:cNvPr id="8" name="Picture 7">
            <a:extLst>
              <a:ext uri="{FF2B5EF4-FFF2-40B4-BE49-F238E27FC236}">
                <a16:creationId xmlns:a16="http://schemas.microsoft.com/office/drawing/2014/main" id="{54D0F89B-86D4-70DE-1552-92C14377CC80}"/>
              </a:ext>
            </a:extLst>
          </p:cNvPr>
          <p:cNvPicPr>
            <a:picLocks noChangeAspect="1"/>
          </p:cNvPicPr>
          <p:nvPr/>
        </p:nvPicPr>
        <p:blipFill>
          <a:blip r:embed="rId3"/>
          <a:stretch>
            <a:fillRect/>
          </a:stretch>
        </p:blipFill>
        <p:spPr>
          <a:xfrm>
            <a:off x="4833058" y="3185550"/>
            <a:ext cx="2611403" cy="1524406"/>
          </a:xfrm>
          <a:prstGeom prst="rect">
            <a:avLst/>
          </a:prstGeom>
        </p:spPr>
      </p:pic>
    </p:spTree>
    <p:extLst>
      <p:ext uri="{BB962C8B-B14F-4D97-AF65-F5344CB8AC3E}">
        <p14:creationId xmlns:p14="http://schemas.microsoft.com/office/powerpoint/2010/main" val="1567298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Initial Analysis</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t>Starting from the Blueprints menu, note the </a:t>
            </a:r>
            <a:r>
              <a:rPr lang="en-US" sz="1000" b="1" dirty="0"/>
              <a:t>Service Anomalies</a:t>
            </a:r>
            <a:r>
              <a:rPr lang="en-US" sz="1000" dirty="0"/>
              <a:t> in </a:t>
            </a:r>
            <a:r>
              <a:rPr lang="en-US" sz="1000" b="1" dirty="0"/>
              <a:t>DC-A</a:t>
            </a:r>
            <a:r>
              <a:rPr lang="en-US" sz="1000" dirty="0"/>
              <a:t>, then click the </a:t>
            </a:r>
            <a:r>
              <a:rPr lang="en-US" sz="1000" b="1" dirty="0"/>
              <a:t>DC-A</a:t>
            </a:r>
            <a:r>
              <a:rPr lang="en-US" sz="1000" dirty="0"/>
              <a:t> Blueprint name to open the </a:t>
            </a:r>
            <a:r>
              <a:rPr lang="en-US" sz="1000" b="1" dirty="0"/>
              <a:t>DC-A</a:t>
            </a:r>
            <a:r>
              <a:rPr lang="en-US" sz="1000" dirty="0"/>
              <a:t> Dashboard</a:t>
            </a:r>
          </a:p>
          <a:p>
            <a:pPr marL="171450" indent="-171450">
              <a:lnSpc>
                <a:spcPct val="100000"/>
              </a:lnSpc>
              <a:spcBef>
                <a:spcPts val="300"/>
              </a:spcBef>
              <a:buFont typeface="Arial" panose="020B0604020202020204" pitchFamily="34" charset="0"/>
              <a:buChar char="•"/>
            </a:pPr>
            <a:r>
              <a:rPr lang="en-US" sz="1000" dirty="0">
                <a:solidFill>
                  <a:schemeClr val="bg1">
                    <a:lumMod val="75000"/>
                  </a:schemeClr>
                </a:solidFill>
              </a:rPr>
              <a:t>The Dashboard has 3 sections – we will use the following 2 sections to troubleshoot our issue:</a:t>
            </a:r>
          </a:p>
          <a:p>
            <a:pPr marL="515938" lvl="1">
              <a:lnSpc>
                <a:spcPct val="100000"/>
              </a:lnSpc>
              <a:spcBef>
                <a:spcPts val="300"/>
              </a:spcBef>
            </a:pPr>
            <a:r>
              <a:rPr lang="en-US" sz="1000" b="1" dirty="0">
                <a:solidFill>
                  <a:schemeClr val="bg1">
                    <a:lumMod val="75000"/>
                  </a:schemeClr>
                </a:solidFill>
              </a:rPr>
              <a:t>Anomalies</a:t>
            </a:r>
            <a:r>
              <a:rPr lang="en-US" sz="1000" dirty="0">
                <a:solidFill>
                  <a:schemeClr val="bg1">
                    <a:lumMod val="75000"/>
                  </a:schemeClr>
                </a:solidFill>
              </a:rPr>
              <a:t>: discrete elements where the production fabric deviates from our defined Intent, sorted into categories</a:t>
            </a:r>
          </a:p>
          <a:p>
            <a:pPr marL="515938" lvl="1">
              <a:lnSpc>
                <a:spcPct val="100000"/>
              </a:lnSpc>
              <a:spcBef>
                <a:spcPts val="300"/>
              </a:spcBef>
            </a:pPr>
            <a:r>
              <a:rPr lang="en-US" sz="1000" b="1" dirty="0">
                <a:solidFill>
                  <a:schemeClr val="bg1">
                    <a:lumMod val="75000"/>
                  </a:schemeClr>
                </a:solidFill>
              </a:rPr>
              <a:t>Node</a:t>
            </a:r>
            <a:r>
              <a:rPr lang="en-US" sz="1000" dirty="0">
                <a:solidFill>
                  <a:schemeClr val="bg1">
                    <a:lumMod val="75000"/>
                  </a:schemeClr>
                </a:solidFill>
              </a:rPr>
              <a:t> </a:t>
            </a:r>
            <a:r>
              <a:rPr lang="en-US" sz="1000" b="1" dirty="0">
                <a:solidFill>
                  <a:schemeClr val="bg1">
                    <a:lumMod val="75000"/>
                  </a:schemeClr>
                </a:solidFill>
              </a:rPr>
              <a:t>Status</a:t>
            </a:r>
            <a:r>
              <a:rPr lang="en-US" sz="1000" dirty="0">
                <a:solidFill>
                  <a:schemeClr val="bg1">
                    <a:lumMod val="75000"/>
                  </a:schemeClr>
                </a:solidFill>
              </a:rPr>
              <a:t>: a chart that maps anomalies to managed devices, with larger red circles representing a higher number of associated anomalies, and smaller red circles representing fewer associated anomalies</a:t>
            </a:r>
          </a:p>
          <a:p>
            <a:pPr marL="176213" indent="-171450">
              <a:lnSpc>
                <a:spcPct val="100000"/>
              </a:lnSpc>
              <a:spcBef>
                <a:spcPts val="300"/>
              </a:spcBef>
              <a:buFont typeface="Arial" panose="020B0604020202020204" pitchFamily="34" charset="0"/>
              <a:buChar char="•"/>
            </a:pPr>
            <a:r>
              <a:rPr lang="en-US" sz="1000" dirty="0">
                <a:solidFill>
                  <a:schemeClr val="bg1">
                    <a:lumMod val="75000"/>
                  </a:schemeClr>
                </a:solidFill>
              </a:rPr>
              <a:t>Remembering that troubleshooting starts at Layer-1 and moves towards Layer-7, we start by viewing the </a:t>
            </a:r>
            <a:r>
              <a:rPr lang="en-US" sz="1000" b="1" dirty="0">
                <a:solidFill>
                  <a:schemeClr val="bg1">
                    <a:lumMod val="75000"/>
                  </a:schemeClr>
                </a:solidFill>
              </a:rPr>
              <a:t>Cabling</a:t>
            </a:r>
            <a:r>
              <a:rPr lang="en-US" sz="1000" dirty="0">
                <a:solidFill>
                  <a:schemeClr val="bg1">
                    <a:lumMod val="75000"/>
                  </a:schemeClr>
                </a:solidFill>
              </a:rPr>
              <a:t> anomalies – if Layer-2 is broken, all higher layers will be impacted</a:t>
            </a:r>
          </a:p>
        </p:txBody>
      </p:sp>
      <p:pic>
        <p:nvPicPr>
          <p:cNvPr id="7" name="Picture 6">
            <a:extLst>
              <a:ext uri="{FF2B5EF4-FFF2-40B4-BE49-F238E27FC236}">
                <a16:creationId xmlns:a16="http://schemas.microsoft.com/office/drawing/2014/main" id="{13F8DB6A-2308-A424-0BED-D2BB4A7CED24}"/>
              </a:ext>
            </a:extLst>
          </p:cNvPr>
          <p:cNvPicPr>
            <a:picLocks noChangeAspect="1"/>
          </p:cNvPicPr>
          <p:nvPr/>
        </p:nvPicPr>
        <p:blipFill>
          <a:blip r:embed="rId2"/>
          <a:stretch>
            <a:fillRect/>
          </a:stretch>
        </p:blipFill>
        <p:spPr>
          <a:xfrm>
            <a:off x="4078193" y="1268670"/>
            <a:ext cx="4731605" cy="3072890"/>
          </a:xfrm>
          <a:prstGeom prst="rect">
            <a:avLst/>
          </a:prstGeom>
        </p:spPr>
      </p:pic>
    </p:spTree>
    <p:extLst>
      <p:ext uri="{BB962C8B-B14F-4D97-AF65-F5344CB8AC3E}">
        <p14:creationId xmlns:p14="http://schemas.microsoft.com/office/powerpoint/2010/main" val="37771717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6B9-B3DE-432F-9712-08930E0E7C89}"/>
              </a:ext>
            </a:extLst>
          </p:cNvPr>
          <p:cNvSpPr>
            <a:spLocks noGrp="1"/>
          </p:cNvSpPr>
          <p:nvPr>
            <p:ph type="title"/>
          </p:nvPr>
        </p:nvSpPr>
        <p:spPr/>
        <p:txBody>
          <a:bodyPr/>
          <a:lstStyle/>
          <a:p>
            <a:r>
              <a:rPr lang="en-US" cap="none" dirty="0"/>
              <a:t>Incorrect Cable Patch – Initial Analysis</a:t>
            </a:r>
          </a:p>
        </p:txBody>
      </p:sp>
      <p:sp>
        <p:nvSpPr>
          <p:cNvPr id="33" name="Content Placeholder 2">
            <a:extLst>
              <a:ext uri="{FF2B5EF4-FFF2-40B4-BE49-F238E27FC236}">
                <a16:creationId xmlns:a16="http://schemas.microsoft.com/office/drawing/2014/main" id="{DC3F0028-D0D5-C542-BBA0-DF558A93A1E8}"/>
              </a:ext>
            </a:extLst>
          </p:cNvPr>
          <p:cNvSpPr>
            <a:spLocks noGrp="1"/>
          </p:cNvSpPr>
          <p:nvPr>
            <p:ph idx="1"/>
          </p:nvPr>
        </p:nvSpPr>
        <p:spPr>
          <a:xfrm>
            <a:off x="383094" y="1197578"/>
            <a:ext cx="3539767" cy="3504721"/>
          </a:xfrm>
        </p:spPr>
        <p:txBody>
          <a:bodyPr/>
          <a:lstStyle/>
          <a:p>
            <a:pPr marL="171450" indent="-171450">
              <a:lnSpc>
                <a:spcPct val="100000"/>
              </a:lnSpc>
              <a:spcBef>
                <a:spcPts val="900"/>
              </a:spcBef>
              <a:buFont typeface="Arial" panose="020B0604020202020204" pitchFamily="34" charset="0"/>
              <a:buChar char="•"/>
            </a:pPr>
            <a:r>
              <a:rPr lang="en-US" sz="1000" dirty="0">
                <a:solidFill>
                  <a:schemeClr val="bg1">
                    <a:lumMod val="75000"/>
                  </a:schemeClr>
                </a:solidFill>
              </a:rPr>
              <a:t>Starting from the Blueprints menu, note the </a:t>
            </a:r>
            <a:r>
              <a:rPr lang="en-US" sz="1000" b="1" dirty="0">
                <a:solidFill>
                  <a:schemeClr val="bg1">
                    <a:lumMod val="75000"/>
                  </a:schemeClr>
                </a:solidFill>
              </a:rPr>
              <a:t>Service Anomalies</a:t>
            </a:r>
            <a:r>
              <a:rPr lang="en-US" sz="1000" dirty="0">
                <a:solidFill>
                  <a:schemeClr val="bg1">
                    <a:lumMod val="75000"/>
                  </a:schemeClr>
                </a:solidFill>
              </a:rPr>
              <a:t> in </a:t>
            </a:r>
            <a:r>
              <a:rPr lang="en-US" sz="1000" b="1" dirty="0">
                <a:solidFill>
                  <a:schemeClr val="bg1">
                    <a:lumMod val="75000"/>
                  </a:schemeClr>
                </a:solidFill>
              </a:rPr>
              <a:t>DC-A</a:t>
            </a:r>
            <a:r>
              <a:rPr lang="en-US" sz="1000" dirty="0">
                <a:solidFill>
                  <a:schemeClr val="bg1">
                    <a:lumMod val="75000"/>
                  </a:schemeClr>
                </a:solidFill>
              </a:rPr>
              <a:t>, then click the </a:t>
            </a:r>
            <a:r>
              <a:rPr lang="en-US" sz="1000" b="1" dirty="0">
                <a:solidFill>
                  <a:schemeClr val="bg1">
                    <a:lumMod val="75000"/>
                  </a:schemeClr>
                </a:solidFill>
              </a:rPr>
              <a:t>DC-A</a:t>
            </a:r>
            <a:r>
              <a:rPr lang="en-US" sz="1000" dirty="0">
                <a:solidFill>
                  <a:schemeClr val="bg1">
                    <a:lumMod val="75000"/>
                  </a:schemeClr>
                </a:solidFill>
              </a:rPr>
              <a:t> Blueprint name to open the </a:t>
            </a:r>
            <a:r>
              <a:rPr lang="en-US" sz="1000" b="1" dirty="0">
                <a:solidFill>
                  <a:schemeClr val="bg1">
                    <a:lumMod val="75000"/>
                  </a:schemeClr>
                </a:solidFill>
              </a:rPr>
              <a:t>DC-A</a:t>
            </a:r>
            <a:r>
              <a:rPr lang="en-US" sz="1000" dirty="0">
                <a:solidFill>
                  <a:schemeClr val="bg1">
                    <a:lumMod val="75000"/>
                  </a:schemeClr>
                </a:solidFill>
              </a:rPr>
              <a:t> Dashboard</a:t>
            </a:r>
          </a:p>
          <a:p>
            <a:pPr marL="171450" indent="-171450">
              <a:lnSpc>
                <a:spcPct val="100000"/>
              </a:lnSpc>
              <a:spcBef>
                <a:spcPts val="300"/>
              </a:spcBef>
              <a:buFont typeface="Arial" panose="020B0604020202020204" pitchFamily="34" charset="0"/>
              <a:buChar char="•"/>
            </a:pPr>
            <a:r>
              <a:rPr lang="en-US" sz="1000" dirty="0"/>
              <a:t>The Dashboard has 3 sections – we will use the following 2 sections to troubleshoot our issue:</a:t>
            </a:r>
          </a:p>
          <a:p>
            <a:pPr marL="515938" lvl="1">
              <a:lnSpc>
                <a:spcPct val="100000"/>
              </a:lnSpc>
              <a:spcBef>
                <a:spcPts val="300"/>
              </a:spcBef>
            </a:pPr>
            <a:r>
              <a:rPr lang="en-US" sz="1000" b="1" dirty="0"/>
              <a:t>Anomalies</a:t>
            </a:r>
            <a:r>
              <a:rPr lang="en-US" sz="1000" dirty="0"/>
              <a:t>: discrete elements where the production fabric deviates from our defined Intent, sorted into categories</a:t>
            </a:r>
          </a:p>
          <a:p>
            <a:pPr marL="515938" lvl="1">
              <a:lnSpc>
                <a:spcPct val="100000"/>
              </a:lnSpc>
              <a:spcBef>
                <a:spcPts val="300"/>
              </a:spcBef>
            </a:pPr>
            <a:r>
              <a:rPr lang="en-US" sz="1000" b="1" dirty="0"/>
              <a:t>Node</a:t>
            </a:r>
            <a:r>
              <a:rPr lang="en-US" sz="1000" dirty="0"/>
              <a:t> </a:t>
            </a:r>
            <a:r>
              <a:rPr lang="en-US" sz="1000" b="1" dirty="0"/>
              <a:t>Status</a:t>
            </a:r>
            <a:r>
              <a:rPr lang="en-US" sz="1000" dirty="0"/>
              <a:t>: a chart that maps anomalies to managed devices, with larger red circles representing a higher number of associated anomalies, and smaller red circles representing fewer associated anomalies</a:t>
            </a:r>
          </a:p>
          <a:p>
            <a:pPr marL="176213" indent="-171450">
              <a:lnSpc>
                <a:spcPct val="100000"/>
              </a:lnSpc>
              <a:spcBef>
                <a:spcPts val="300"/>
              </a:spcBef>
              <a:buFont typeface="Arial" panose="020B0604020202020204" pitchFamily="34" charset="0"/>
              <a:buChar char="•"/>
            </a:pPr>
            <a:r>
              <a:rPr lang="en-US" sz="1000" dirty="0">
                <a:solidFill>
                  <a:schemeClr val="bg1">
                    <a:lumMod val="75000"/>
                  </a:schemeClr>
                </a:solidFill>
              </a:rPr>
              <a:t>Remembering that troubleshooting starts at Layer-1 and moves towards Layer-7, we start by viewing the </a:t>
            </a:r>
            <a:r>
              <a:rPr lang="en-US" sz="1000" b="1" dirty="0">
                <a:solidFill>
                  <a:schemeClr val="bg1">
                    <a:lumMod val="75000"/>
                  </a:schemeClr>
                </a:solidFill>
              </a:rPr>
              <a:t>Cabling</a:t>
            </a:r>
            <a:r>
              <a:rPr lang="en-US" sz="1000" dirty="0">
                <a:solidFill>
                  <a:schemeClr val="bg1">
                    <a:lumMod val="75000"/>
                  </a:schemeClr>
                </a:solidFill>
              </a:rPr>
              <a:t> anomalies – if Layer-2 is broken, all higher layers will be impacted</a:t>
            </a:r>
            <a:endParaRPr lang="en-US" sz="1000" dirty="0"/>
          </a:p>
        </p:txBody>
      </p:sp>
      <p:pic>
        <p:nvPicPr>
          <p:cNvPr id="4" name="Picture 3">
            <a:extLst>
              <a:ext uri="{FF2B5EF4-FFF2-40B4-BE49-F238E27FC236}">
                <a16:creationId xmlns:a16="http://schemas.microsoft.com/office/drawing/2014/main" id="{C6F837C7-FF9C-E4C9-B2EB-754C5A7A0F09}"/>
              </a:ext>
            </a:extLst>
          </p:cNvPr>
          <p:cNvPicPr>
            <a:picLocks noChangeAspect="1"/>
          </p:cNvPicPr>
          <p:nvPr/>
        </p:nvPicPr>
        <p:blipFill>
          <a:blip r:embed="rId2"/>
          <a:stretch>
            <a:fillRect/>
          </a:stretch>
        </p:blipFill>
        <p:spPr>
          <a:xfrm>
            <a:off x="4394864" y="1096323"/>
            <a:ext cx="4099967" cy="2566665"/>
          </a:xfrm>
          <a:prstGeom prst="rect">
            <a:avLst/>
          </a:prstGeom>
        </p:spPr>
      </p:pic>
      <p:pic>
        <p:nvPicPr>
          <p:cNvPr id="6" name="Picture 5">
            <a:extLst>
              <a:ext uri="{FF2B5EF4-FFF2-40B4-BE49-F238E27FC236}">
                <a16:creationId xmlns:a16="http://schemas.microsoft.com/office/drawing/2014/main" id="{4775D03B-65E6-10FC-796D-7A0BCBC8EF15}"/>
              </a:ext>
            </a:extLst>
          </p:cNvPr>
          <p:cNvPicPr>
            <a:picLocks noChangeAspect="1"/>
          </p:cNvPicPr>
          <p:nvPr/>
        </p:nvPicPr>
        <p:blipFill>
          <a:blip r:embed="rId3"/>
          <a:stretch>
            <a:fillRect/>
          </a:stretch>
        </p:blipFill>
        <p:spPr>
          <a:xfrm>
            <a:off x="4301411" y="3484333"/>
            <a:ext cx="4459495" cy="1346391"/>
          </a:xfrm>
          <a:prstGeom prst="rect">
            <a:avLst/>
          </a:prstGeom>
        </p:spPr>
      </p:pic>
    </p:spTree>
    <p:extLst>
      <p:ext uri="{BB962C8B-B14F-4D97-AF65-F5344CB8AC3E}">
        <p14:creationId xmlns:p14="http://schemas.microsoft.com/office/powerpoint/2010/main" val="3659706052"/>
      </p:ext>
    </p:extLst>
  </p:cSld>
  <p:clrMapOvr>
    <a:masterClrMapping/>
  </p:clrMapOvr>
</p:sld>
</file>

<file path=ppt/theme/theme1.xml><?xml version="1.0" encoding="utf-8"?>
<a:theme xmlns:a="http://schemas.openxmlformats.org/drawingml/2006/main" name="Juniper Gray - 2018">
  <a:themeElements>
    <a:clrScheme name="1 juniper">
      <a:dk1>
        <a:srgbClr val="3C3C3C"/>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_Base_ppt" id="{662B4E1B-C415-4374-B52F-D8BDD0A2E2D3}" vid="{C74B997E-E0B8-4459-93AD-F7A1574490DF}"/>
    </a:ext>
  </a:extLst>
</a:theme>
</file>

<file path=ppt/theme/theme2.xml><?xml version="1.0" encoding="utf-8"?>
<a:theme xmlns:a="http://schemas.openxmlformats.org/drawingml/2006/main" name="1_Juniper Gray - 2018">
  <a:themeElements>
    <a:clrScheme name="1 juniper">
      <a:dk1>
        <a:srgbClr val="3C3C3C"/>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N_Base_ppt" id="{662B4E1B-C415-4374-B52F-D8BDD0A2E2D3}" vid="{C74B997E-E0B8-4459-93AD-F7A1574490D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ade0cbe-e257-4bed-ab07-19dbe533ff76">
      <UserInfo>
        <DisplayName>Raymond Lam</DisplayName>
        <AccountId>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604033CFA7BA4409FDA6A8E9FE1B3F0" ma:contentTypeVersion="10" ma:contentTypeDescription="Create a new document." ma:contentTypeScope="" ma:versionID="851ee2c1ad497a9a05bb60d4f3815648">
  <xsd:schema xmlns:xsd="http://www.w3.org/2001/XMLSchema" xmlns:xs="http://www.w3.org/2001/XMLSchema" xmlns:p="http://schemas.microsoft.com/office/2006/metadata/properties" xmlns:ns2="3bf7fbd9-0bf4-4111-80b7-639e87ccf239" xmlns:ns3="3ade0cbe-e257-4bed-ab07-19dbe533ff76" targetNamespace="http://schemas.microsoft.com/office/2006/metadata/properties" ma:root="true" ma:fieldsID="02522d7447d94fca9c890ac44f5f5ca1" ns2:_="" ns3:_="">
    <xsd:import namespace="3bf7fbd9-0bf4-4111-80b7-639e87ccf239"/>
    <xsd:import namespace="3ade0cbe-e257-4bed-ab07-19dbe533ff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f7fbd9-0bf4-4111-80b7-639e87ccf2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de0cbe-e257-4bed-ab07-19dbe533ff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D860C-A19A-4D3C-8B21-86C4495D8D10}">
  <ds:schemaRefs>
    <ds:schemaRef ds:uri="http://purl.org/dc/dcmityp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3ade0cbe-e257-4bed-ab07-19dbe533ff76"/>
    <ds:schemaRef ds:uri="http://www.w3.org/XML/1998/namespace"/>
    <ds:schemaRef ds:uri="3bf7fbd9-0bf4-4111-80b7-639e87ccf239"/>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B29182D3-1EA3-445E-ADDA-86456F4F47D0}">
  <ds:schemaRefs>
    <ds:schemaRef ds:uri="http://schemas.microsoft.com/sharepoint/v3/contenttype/forms"/>
  </ds:schemaRefs>
</ds:datastoreItem>
</file>

<file path=customXml/itemProps3.xml><?xml version="1.0" encoding="utf-8"?>
<ds:datastoreItem xmlns:ds="http://schemas.openxmlformats.org/officeDocument/2006/customXml" ds:itemID="{0D1B5F20-485F-4FEB-AFEE-27F10B61B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f7fbd9-0bf4-4111-80b7-639e87ccf239"/>
    <ds:schemaRef ds:uri="3ade0cbe-e257-4bed-ab07-19dbe533ff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2018_Base_ppt_template</Template>
  <TotalTime>72652</TotalTime>
  <Words>5454</Words>
  <Application>Microsoft Macintosh PowerPoint</Application>
  <PresentationFormat>On-screen Show (16:9)</PresentationFormat>
  <Paragraphs>385</Paragraphs>
  <Slides>45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Arial</vt:lpstr>
      <vt:lpstr>Calibri</vt:lpstr>
      <vt:lpstr>Consolas</vt:lpstr>
      <vt:lpstr>Lato</vt:lpstr>
      <vt:lpstr>Lato Light</vt:lpstr>
      <vt:lpstr>Wingdings</vt:lpstr>
      <vt:lpstr>Juniper Gray - 2018</vt:lpstr>
      <vt:lpstr>1_Juniper Gray - 2018</vt:lpstr>
      <vt:lpstr>Juniper Apstra 4.2.1 EVE-NG Virtual Lab Demo Video series companion guide  Video 11: Day-2 Ops scenarios</vt:lpstr>
      <vt:lpstr>PowerPoint Presentation</vt:lpstr>
      <vt:lpstr>Day-2 Operational Scenarios</vt:lpstr>
      <vt:lpstr>PowerPoint Presentation</vt:lpstr>
      <vt:lpstr>Incorrect Cable Patch - Summary</vt:lpstr>
      <vt:lpstr>Incorrect Cable Patch – Failure Simulation</vt:lpstr>
      <vt:lpstr>Incorrect Cable Patch – Failure Simulation</vt:lpstr>
      <vt:lpstr>Incorrect Cable Patch – Initial Analysis</vt:lpstr>
      <vt:lpstr>Incorrect Cable Patch – Initial Analysis</vt:lpstr>
      <vt:lpstr>Incorrect Cable Patch – Initial Analysis</vt:lpstr>
      <vt:lpstr>Incorrect Cable Patch – Exploring the Data</vt:lpstr>
      <vt:lpstr>Incorrect Cable Patch – Exploring the Data</vt:lpstr>
      <vt:lpstr>Incorrect Cable Patch – Exploring the Data</vt:lpstr>
      <vt:lpstr>Incorrect Cable Patch – Exploring the Data</vt:lpstr>
      <vt:lpstr>Incorrect Cable Patch – Exploring the Data</vt:lpstr>
      <vt:lpstr>Incorrect Cable Patch – Exploring the Data</vt:lpstr>
      <vt:lpstr>Incorrect Cable Patch – Root Cause Analysis</vt:lpstr>
      <vt:lpstr>Incorrect Cable Patch – Root Cause Analysis</vt:lpstr>
      <vt:lpstr>Incorrect Cable Patch – Two Paths to Resolution</vt:lpstr>
      <vt:lpstr>Incorrect Cable Patch – Two Paths to Resolution</vt:lpstr>
      <vt:lpstr>Incorrect Cable Patch – Two Paths to Resolution</vt:lpstr>
      <vt:lpstr>PowerPoint Presentation</vt:lpstr>
      <vt:lpstr>Config Deviation Checking</vt:lpstr>
      <vt:lpstr>Config Deviation Checking</vt:lpstr>
      <vt:lpstr>Config Deviation Checking</vt:lpstr>
      <vt:lpstr>PowerPoint Presentation</vt:lpstr>
      <vt:lpstr>Apply custom config through Configlet</vt:lpstr>
      <vt:lpstr>Apply custom config through Configlet</vt:lpstr>
      <vt:lpstr>Apply custom config through Configlet</vt:lpstr>
      <vt:lpstr>Apply custom config through Configlet</vt:lpstr>
      <vt:lpstr>PowerPoint Presentation</vt:lpstr>
      <vt:lpstr>View Telemetry Data</vt:lpstr>
      <vt:lpstr>View Telemetry Data</vt:lpstr>
      <vt:lpstr>View Telemetry Data</vt:lpstr>
      <vt:lpstr>View Telemetry Data</vt:lpstr>
      <vt:lpstr>View Telemetry Data</vt:lpstr>
      <vt:lpstr>PowerPoint Presentation</vt:lpstr>
      <vt:lpstr>Hardware Replacement – Add a New Managed Device</vt:lpstr>
      <vt:lpstr>Hardware Replacement – Undeploy</vt:lpstr>
      <vt:lpstr>Hardware Replacement – Undeploy</vt:lpstr>
      <vt:lpstr>Hardware Replacement – Add the New Managed Device to the Blueprint</vt:lpstr>
      <vt:lpstr>Hardware Replacement – Add the New Managed Device to the Blueprint</vt:lpstr>
      <vt:lpstr>Hardware Replacement – Add the New Managed Device to the Blueprint</vt:lpstr>
      <vt:lpstr>Hardware Replacement – Intent Verification and Device Decommissioning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directions</dc:title>
  <dc:creator>Microsoft Office User</dc:creator>
  <cp:lastModifiedBy>Colin Doyle</cp:lastModifiedBy>
  <cp:revision>23</cp:revision>
  <dcterms:created xsi:type="dcterms:W3CDTF">2018-05-14T21:35:17Z</dcterms:created>
  <dcterms:modified xsi:type="dcterms:W3CDTF">2024-02-20T23:09:19Z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42bb4497-e628-4331-88ca-cd18a3936af7</vt:lpwstr>
  </property>
  <property fmtid="{D5CDD505-2E9C-101B-9397-08002B2CF9AE}" pid="3" name="MSIP_Label_0633b888-ae0d-4341-a75f-06e04137d755_Enabled">
    <vt:lpwstr>True</vt:lpwstr>
  </property>
  <property fmtid="{D5CDD505-2E9C-101B-9397-08002B2CF9AE}" pid="4" name="MSIP_Label_0633b888-ae0d-4341-a75f-06e04137d755_SiteId">
    <vt:lpwstr>bea78b3c-4cdb-4130-854a-1d193232e5f4</vt:lpwstr>
  </property>
  <property fmtid="{D5CDD505-2E9C-101B-9397-08002B2CF9AE}" pid="5" name="MSIP_Label_0633b888-ae0d-4341-a75f-06e04137d755_Owner">
    <vt:lpwstr>raylam@juniper.net</vt:lpwstr>
  </property>
  <property fmtid="{D5CDD505-2E9C-101B-9397-08002B2CF9AE}" pid="6" name="MSIP_Label_0633b888-ae0d-4341-a75f-06e04137d755_SetDate">
    <vt:lpwstr>2019-04-05T11:09:47.1468124Z</vt:lpwstr>
  </property>
  <property fmtid="{D5CDD505-2E9C-101B-9397-08002B2CF9AE}" pid="7" name="MSIP_Label_0633b888-ae0d-4341-a75f-06e04137d755_Name">
    <vt:lpwstr>Juniper Internal</vt:lpwstr>
  </property>
  <property fmtid="{D5CDD505-2E9C-101B-9397-08002B2CF9AE}" pid="8" name="MSIP_Label_0633b888-ae0d-4341-a75f-06e04137d755_Application">
    <vt:lpwstr>Microsoft Azure Information Protection</vt:lpwstr>
  </property>
  <property fmtid="{D5CDD505-2E9C-101B-9397-08002B2CF9AE}" pid="9" name="MSIP_Label_0633b888-ae0d-4341-a75f-06e04137d755_Extended_MSFT_Method">
    <vt:lpwstr>Automatic</vt:lpwstr>
  </property>
  <property fmtid="{D5CDD505-2E9C-101B-9397-08002B2CF9AE}" pid="10" name="Sensitivity">
    <vt:lpwstr>Juniper Internal</vt:lpwstr>
  </property>
  <property fmtid="{D5CDD505-2E9C-101B-9397-08002B2CF9AE}" pid="11" name="ContentTypeId">
    <vt:lpwstr>0x0101004604033CFA7BA4409FDA6A8E9FE1B3F0</vt:lpwstr>
  </property>
</Properties>
</file>